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61" r:id="rId2"/>
    <p:sldId id="262" r:id="rId3"/>
    <p:sldId id="365" r:id="rId4"/>
    <p:sldId id="366" r:id="rId5"/>
    <p:sldId id="356" r:id="rId6"/>
    <p:sldId id="369" r:id="rId7"/>
    <p:sldId id="370" r:id="rId8"/>
    <p:sldId id="371" r:id="rId9"/>
    <p:sldId id="372" r:id="rId10"/>
    <p:sldId id="373" r:id="rId11"/>
    <p:sldId id="374" r:id="rId12"/>
    <p:sldId id="375" r:id="rId13"/>
    <p:sldId id="358" r:id="rId14"/>
    <p:sldId id="359" r:id="rId15"/>
    <p:sldId id="360" r:id="rId16"/>
    <p:sldId id="361" r:id="rId17"/>
    <p:sldId id="368" r:id="rId18"/>
    <p:sldId id="363" r:id="rId19"/>
    <p:sldId id="343" r:id="rId20"/>
    <p:sldId id="367" r:id="rId21"/>
  </p:sldIdLst>
  <p:sldSz cx="9144000" cy="6858000" type="screen4x3"/>
  <p:notesSz cx="6858000" cy="9144000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e Femø Nielsen" initials="MFN" lastIdx="17" clrIdx="0"/>
  <p:cmAuthor id="1" name="Liv Hassert" initials="" lastIdx="11" clrIdx="1"/>
  <p:cmAuthor id="2" name="Hassert, Liv Otto" initials="HLO" lastIdx="1" clrIdx="2">
    <p:extLst>
      <p:ext uri="{19B8F6BF-5375-455C-9EA6-DF929625EA0E}">
        <p15:presenceInfo xmlns:p15="http://schemas.microsoft.com/office/powerpoint/2012/main" userId="4ca30711-2317-4c62-8238-b9bfcb548bd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sfarv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llemlayou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llemlayou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llemlayout 4 - Markerin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Ingen typografi, tabelgit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00" autoAdjust="0"/>
    <p:restoredTop sz="57855" autoAdjust="0"/>
  </p:normalViewPr>
  <p:slideViewPr>
    <p:cSldViewPr snapToGrid="0" snapToObjects="1">
      <p:cViewPr varScale="1">
        <p:scale>
          <a:sx n="63" d="100"/>
          <a:sy n="63" d="100"/>
        </p:scale>
        <p:origin x="2656" y="176"/>
      </p:cViewPr>
      <p:guideLst>
        <p:guide orient="horz" pos="84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3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0630A9-8A76-0947-808F-2F7F6DCEFA0E}" type="datetimeFigureOut">
              <a:rPr lang="da-DK" smtClean="0"/>
              <a:t>16/05/2018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FCB99-3007-B846-B8D8-20467FADE12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17106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  <p:txBody>
          <a:bodyPr/>
          <a:lstStyle/>
          <a:p>
            <a:endParaRPr lang="en-US" dirty="0">
              <a:solidFill>
                <a:srgbClr val="6E6E6E"/>
              </a:solidFill>
              <a:latin typeface="Verdana" charset="0"/>
              <a:cs typeface="Verdana" charset="0"/>
              <a:sym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0381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A66C3C-619D-4EEB-B357-1AE82F403E5E}" type="slidenum">
              <a:rPr lang="da-DK"/>
              <a:pPr/>
              <a:t>10</a:t>
            </a:fld>
            <a:endParaRPr lang="da-DK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baseline="0" dirty="0"/>
          </a:p>
        </p:txBody>
      </p:sp>
    </p:spTree>
    <p:extLst>
      <p:ext uri="{BB962C8B-B14F-4D97-AF65-F5344CB8AC3E}">
        <p14:creationId xmlns:p14="http://schemas.microsoft.com/office/powerpoint/2010/main" val="4948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A66C3C-619D-4EEB-B357-1AE82F403E5E}" type="slidenum">
              <a:rPr lang="da-DK"/>
              <a:pPr/>
              <a:t>11</a:t>
            </a:fld>
            <a:endParaRPr lang="da-DK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05471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A66C3C-619D-4EEB-B357-1AE82F403E5E}" type="slidenum">
              <a:rPr lang="da-DK"/>
              <a:pPr/>
              <a:t>12</a:t>
            </a:fld>
            <a:endParaRPr lang="da-DK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Font typeface="Arial"/>
              <a:buNone/>
            </a:pPr>
            <a:endParaRPr lang="en-US" sz="1200" b="1" i="1" baseline="0" noProof="0" dirty="0"/>
          </a:p>
        </p:txBody>
      </p:sp>
    </p:spTree>
    <p:extLst>
      <p:ext uri="{BB962C8B-B14F-4D97-AF65-F5344CB8AC3E}">
        <p14:creationId xmlns:p14="http://schemas.microsoft.com/office/powerpoint/2010/main" val="3317858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0BA95-BA42-49AC-B3B2-24FC6E70CB6D}" type="slidenum">
              <a:rPr lang="da-DK" smtClean="0"/>
              <a:pPr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197143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A66C3C-619D-4EEB-B357-1AE82F403E5E}" type="slidenum">
              <a:rPr lang="da-DK"/>
              <a:pPr/>
              <a:t>14</a:t>
            </a:fld>
            <a:endParaRPr lang="da-DK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baseline="0" dirty="0"/>
          </a:p>
        </p:txBody>
      </p:sp>
    </p:spTree>
    <p:extLst>
      <p:ext uri="{BB962C8B-B14F-4D97-AF65-F5344CB8AC3E}">
        <p14:creationId xmlns:p14="http://schemas.microsoft.com/office/powerpoint/2010/main" val="35621598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A66C3C-619D-4EEB-B357-1AE82F403E5E}" type="slidenum">
              <a:rPr lang="da-DK"/>
              <a:pPr/>
              <a:t>15</a:t>
            </a:fld>
            <a:endParaRPr lang="da-DK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10935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A66C3C-619D-4EEB-B357-1AE82F403E5E}" type="slidenum">
              <a:rPr lang="da-DK"/>
              <a:pPr/>
              <a:t>16</a:t>
            </a:fld>
            <a:endParaRPr lang="da-DK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Font typeface="Arial"/>
              <a:buNone/>
            </a:pPr>
            <a:endParaRPr lang="en-GB" sz="1200" b="1" i="1" baseline="0" dirty="0"/>
          </a:p>
        </p:txBody>
      </p:sp>
    </p:spTree>
    <p:extLst>
      <p:ext uri="{BB962C8B-B14F-4D97-AF65-F5344CB8AC3E}">
        <p14:creationId xmlns:p14="http://schemas.microsoft.com/office/powerpoint/2010/main" val="30979549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FCB99-3007-B846-B8D8-20467FADE12C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534748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  <p:txBody>
          <a:bodyPr/>
          <a:lstStyle/>
          <a:p>
            <a:pPr>
              <a:spcBef>
                <a:spcPts val="425"/>
              </a:spcBef>
            </a:pPr>
            <a:endParaRPr lang="en-US" dirty="0">
              <a:solidFill>
                <a:srgbClr val="6E6E6E"/>
              </a:solidFill>
              <a:latin typeface="Verdana" charset="0"/>
              <a:cs typeface="Verdana" charset="0"/>
              <a:sym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0138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A66C3C-619D-4EEB-B357-1AE82F403E5E}" type="slidenum">
              <a:rPr lang="da-DK"/>
              <a:pPr/>
              <a:t>19</a:t>
            </a:fld>
            <a:endParaRPr lang="da-DK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FontTx/>
              <a:buNone/>
            </a:pPr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val="3720155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BF78F-A55A-2445-92A4-33B2153BD0D2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3734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A66C3C-619D-4EEB-B357-1AE82F403E5E}" type="slidenum">
              <a:rPr lang="da-DK"/>
              <a:pPr/>
              <a:t>20</a:t>
            </a:fld>
            <a:endParaRPr lang="da-DK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FontTx/>
              <a:buNone/>
            </a:pPr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val="3212812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FCB99-3007-B846-B8D8-20467FADE12C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1501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noProof="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FCB99-3007-B846-B8D8-20467FADE12C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2440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FCB99-3007-B846-B8D8-20467FADE12C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20613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noProof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FCB99-3007-B846-B8D8-20467FADE12C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3915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noProof="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FCB99-3007-B846-B8D8-20467FADE12C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20257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noProof="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FCB99-3007-B846-B8D8-20467FADE12C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99248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noProof="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0BA95-BA42-49AC-B3B2-24FC6E70CB6D}" type="slidenum">
              <a:rPr lang="da-DK" smtClean="0"/>
              <a:pPr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68765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CB36A-784B-5740-AA96-6E381AB23884}" type="datetimeFigureOut">
              <a:rPr lang="da-DK" smtClean="0"/>
              <a:t>16/05/2018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B5DE9-03B9-BC4B-A67C-CD2E5BF667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92351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CB36A-784B-5740-AA96-6E381AB23884}" type="datetimeFigureOut">
              <a:rPr lang="da-DK" smtClean="0"/>
              <a:t>16/05/2018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B5DE9-03B9-BC4B-A67C-CD2E5BF667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5325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CB36A-784B-5740-AA96-6E381AB23884}" type="datetimeFigureOut">
              <a:rPr lang="da-DK" smtClean="0"/>
              <a:t>16/05/2018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B5DE9-03B9-BC4B-A67C-CD2E5BF667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22660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988" y="1374775"/>
            <a:ext cx="6577012" cy="19113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1044000" y="3358800"/>
            <a:ext cx="4824000" cy="2487600"/>
          </a:xfrm>
        </p:spPr>
        <p:txBody>
          <a:bodyPr/>
          <a:lstStyle/>
          <a:p>
            <a:endParaRPr lang="en-GB"/>
          </a:p>
        </p:txBody>
      </p:sp>
      <p:pic>
        <p:nvPicPr>
          <p:cNvPr id="23" name="Picture 14" descr="fke3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404938" y="2708275"/>
            <a:ext cx="4667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17"/>
          <p:cNvSpPr txBox="1"/>
          <p:nvPr userDrawn="1"/>
        </p:nvSpPr>
        <p:spPr>
          <a:xfrm>
            <a:off x="-1404938" y="1474788"/>
            <a:ext cx="1296988" cy="2355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r>
              <a:rPr lang="en-GB" sz="1100">
                <a:solidFill>
                  <a:schemeClr val="bg1"/>
                </a:solidFill>
                <a:cs typeface="Arial" charset="0"/>
              </a:rPr>
              <a:t>Tekst starter uden punktopstilling</a:t>
            </a:r>
            <a:br>
              <a:rPr lang="en-GB" sz="1100">
                <a:solidFill>
                  <a:schemeClr val="bg1"/>
                </a:solidFill>
                <a:cs typeface="Arial" charset="0"/>
              </a:rPr>
            </a:br>
            <a:endParaRPr lang="en-GB" sz="1100">
              <a:solidFill>
                <a:schemeClr val="bg1"/>
              </a:solidFill>
              <a:cs typeface="Arial" charset="0"/>
            </a:endParaRPr>
          </a:p>
          <a:p>
            <a:r>
              <a:rPr lang="en-GB" sz="1100">
                <a:solidFill>
                  <a:schemeClr val="bg1"/>
                </a:solidFill>
                <a:cs typeface="Arial" charset="0"/>
              </a:rPr>
              <a:t>For at få punkt-opstilling på teksten, brug forøg indrykning</a:t>
            </a:r>
          </a:p>
          <a:p>
            <a:endParaRPr lang="en-GB" sz="1100">
              <a:solidFill>
                <a:schemeClr val="bg1"/>
              </a:solidFill>
              <a:cs typeface="Arial" charset="0"/>
            </a:endParaRPr>
          </a:p>
          <a:p>
            <a:endParaRPr lang="en-GB" sz="1100">
              <a:solidFill>
                <a:schemeClr val="bg1"/>
              </a:solidFill>
              <a:cs typeface="Arial" charset="0"/>
            </a:endParaRPr>
          </a:p>
          <a:p>
            <a:r>
              <a:rPr lang="en-GB" sz="1100">
                <a:solidFill>
                  <a:schemeClr val="bg1"/>
                </a:solidFill>
                <a:cs typeface="Arial" charset="0"/>
              </a:rPr>
              <a:t>For at få venstre-stillet tekst uden punktopstilling, brug formindsk indrykning</a:t>
            </a:r>
          </a:p>
        </p:txBody>
      </p:sp>
      <p:sp>
        <p:nvSpPr>
          <p:cNvPr id="25" name="Line 37"/>
          <p:cNvSpPr>
            <a:spLocks noChangeShapeType="1"/>
          </p:cNvSpPr>
          <p:nvPr userDrawn="1"/>
        </p:nvSpPr>
        <p:spPr bwMode="auto">
          <a:xfrm>
            <a:off x="-1404938" y="14128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6" name="Text Box 38"/>
          <p:cNvSpPr txBox="1">
            <a:spLocks noChangeArrowheads="1"/>
          </p:cNvSpPr>
          <p:nvPr userDrawn="1"/>
        </p:nvSpPr>
        <p:spPr bwMode="auto">
          <a:xfrm>
            <a:off x="-1404938" y="827088"/>
            <a:ext cx="12969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GB" sz="1100">
                <a:solidFill>
                  <a:schemeClr val="bg1"/>
                </a:solidFill>
              </a:rPr>
              <a:t>Overskrift her</a:t>
            </a:r>
          </a:p>
        </p:txBody>
      </p:sp>
      <p:sp>
        <p:nvSpPr>
          <p:cNvPr id="27" name="Line 39"/>
          <p:cNvSpPr>
            <a:spLocks noChangeShapeType="1"/>
          </p:cNvSpPr>
          <p:nvPr userDrawn="1"/>
        </p:nvSpPr>
        <p:spPr bwMode="auto">
          <a:xfrm>
            <a:off x="-1404938" y="7651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pic>
        <p:nvPicPr>
          <p:cNvPr id="28" name="Picture 40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1404938" y="3875088"/>
            <a:ext cx="5048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Line 41"/>
          <p:cNvSpPr>
            <a:spLocks noChangeShapeType="1"/>
          </p:cNvSpPr>
          <p:nvPr userDrawn="1"/>
        </p:nvSpPr>
        <p:spPr bwMode="auto">
          <a:xfrm flipV="1">
            <a:off x="-1270000" y="4164013"/>
            <a:ext cx="0" cy="2159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0" name="Line 42"/>
          <p:cNvSpPr>
            <a:spLocks noChangeShapeType="1"/>
          </p:cNvSpPr>
          <p:nvPr userDrawn="1"/>
        </p:nvSpPr>
        <p:spPr bwMode="auto">
          <a:xfrm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1" name="Line 43"/>
          <p:cNvSpPr>
            <a:spLocks noChangeShapeType="1"/>
          </p:cNvSpPr>
          <p:nvPr userDrawn="1"/>
        </p:nvSpPr>
        <p:spPr bwMode="auto">
          <a:xfrm flipH="1"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2" name="Line 44"/>
          <p:cNvSpPr>
            <a:spLocks noChangeShapeType="1"/>
          </p:cNvSpPr>
          <p:nvPr userDrawn="1"/>
        </p:nvSpPr>
        <p:spPr bwMode="auto">
          <a:xfrm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3" name="Line 45"/>
          <p:cNvSpPr>
            <a:spLocks noChangeShapeType="1"/>
          </p:cNvSpPr>
          <p:nvPr userDrawn="1"/>
        </p:nvSpPr>
        <p:spPr bwMode="auto">
          <a:xfrm flipH="1"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4" name="Line 46"/>
          <p:cNvSpPr>
            <a:spLocks noChangeShapeType="1"/>
          </p:cNvSpPr>
          <p:nvPr userDrawn="1"/>
        </p:nvSpPr>
        <p:spPr bwMode="auto">
          <a:xfrm flipH="1">
            <a:off x="-900113" y="2800350"/>
            <a:ext cx="2159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6" name="Line 48"/>
          <p:cNvSpPr>
            <a:spLocks noChangeShapeType="1"/>
          </p:cNvSpPr>
          <p:nvPr userDrawn="1"/>
        </p:nvSpPr>
        <p:spPr bwMode="auto">
          <a:xfrm>
            <a:off x="-1404938" y="46767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7" name="Date Placeholder 3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a-DK"/>
              <a:t>Sted og dato</a:t>
            </a:r>
            <a:endParaRPr lang="en-GB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GB"/>
              <a:t>Dias </a:t>
            </a:r>
            <a:fld id="{88889498-2D57-4492-BAF9-FAD2A7DF04B1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39" name="Footer Placeholder 3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Enhedens navn</a:t>
            </a:r>
          </a:p>
        </p:txBody>
      </p:sp>
      <p:sp>
        <p:nvSpPr>
          <p:cNvPr id="40" name="Text Box 48"/>
          <p:cNvSpPr txBox="1">
            <a:spLocks noChangeArrowheads="1"/>
          </p:cNvSpPr>
          <p:nvPr userDrawn="1"/>
        </p:nvSpPr>
        <p:spPr bwMode="auto">
          <a:xfrm>
            <a:off x="-1404938" y="4722813"/>
            <a:ext cx="140493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da-DK" sz="1100">
                <a:solidFill>
                  <a:schemeClr val="bg1"/>
                </a:solidFill>
              </a:rPr>
              <a:t>For at ændre ”Enhedens navn” og ”Sted og dato”:</a:t>
            </a:r>
          </a:p>
          <a:p>
            <a:endParaRPr lang="da-DK" sz="1100">
              <a:solidFill>
                <a:schemeClr val="bg1"/>
              </a:solidFill>
            </a:endParaRPr>
          </a:p>
          <a:p>
            <a:r>
              <a:rPr lang="da-DK" sz="1100">
                <a:solidFill>
                  <a:schemeClr val="bg1"/>
                </a:solidFill>
              </a:rPr>
              <a:t>Klik i menulinjen, </a:t>
            </a:r>
          </a:p>
          <a:p>
            <a:r>
              <a:rPr lang="da-DK" sz="1100">
                <a:solidFill>
                  <a:schemeClr val="bg1"/>
                </a:solidFill>
              </a:rPr>
              <a:t>vælg ”Indsæt” &gt; ”Sidehoved / Sidefod”.</a:t>
            </a:r>
          </a:p>
          <a:p>
            <a:r>
              <a:rPr lang="da-DK" sz="1100">
                <a:solidFill>
                  <a:schemeClr val="bg1"/>
                </a:solidFill>
              </a:rPr>
              <a:t>Indføj ”Sted og dato” i feltet for dato og ”Enhedens navn” i Sidefod</a:t>
            </a:r>
          </a:p>
        </p:txBody>
      </p:sp>
    </p:spTree>
    <p:extLst>
      <p:ext uri="{BB962C8B-B14F-4D97-AF65-F5344CB8AC3E}">
        <p14:creationId xmlns:p14="http://schemas.microsoft.com/office/powerpoint/2010/main" val="3504828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CB36A-784B-5740-AA96-6E381AB23884}" type="datetimeFigureOut">
              <a:rPr lang="da-DK" smtClean="0"/>
              <a:t>16/05/2018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B5DE9-03B9-BC4B-A67C-CD2E5BF667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85042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CB36A-784B-5740-AA96-6E381AB23884}" type="datetimeFigureOut">
              <a:rPr lang="da-DK" smtClean="0"/>
              <a:t>16/05/2018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B5DE9-03B9-BC4B-A67C-CD2E5BF667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61979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CB36A-784B-5740-AA96-6E381AB23884}" type="datetimeFigureOut">
              <a:rPr lang="da-DK" smtClean="0"/>
              <a:t>16/05/2018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B5DE9-03B9-BC4B-A67C-CD2E5BF667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9588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CB36A-784B-5740-AA96-6E381AB23884}" type="datetimeFigureOut">
              <a:rPr lang="da-DK" smtClean="0"/>
              <a:t>16/05/2018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B5DE9-03B9-BC4B-A67C-CD2E5BF667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31826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CB36A-784B-5740-AA96-6E381AB23884}" type="datetimeFigureOut">
              <a:rPr lang="da-DK" smtClean="0"/>
              <a:t>16/05/2018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B5DE9-03B9-BC4B-A67C-CD2E5BF667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69435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CB36A-784B-5740-AA96-6E381AB23884}" type="datetimeFigureOut">
              <a:rPr lang="da-DK" smtClean="0"/>
              <a:t>16/05/2018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B5DE9-03B9-BC4B-A67C-CD2E5BF667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04158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CB36A-784B-5740-AA96-6E381AB23884}" type="datetimeFigureOut">
              <a:rPr lang="da-DK" smtClean="0"/>
              <a:t>16/05/2018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B5DE9-03B9-BC4B-A67C-CD2E5BF667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57949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CB36A-784B-5740-AA96-6E381AB23884}" type="datetimeFigureOut">
              <a:rPr lang="da-DK" smtClean="0"/>
              <a:t>16/05/2018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B5DE9-03B9-BC4B-A67C-CD2E5BF667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51734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CB36A-784B-5740-AA96-6E381AB23884}" type="datetimeFigureOut">
              <a:rPr lang="da-DK" smtClean="0"/>
              <a:t>16/05/2018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B5DE9-03B9-BC4B-A67C-CD2E5BF667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6288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Line 4"/>
          <p:cNvSpPr>
            <a:spLocks noChangeShapeType="1"/>
          </p:cNvSpPr>
          <p:nvPr/>
        </p:nvSpPr>
        <p:spPr bwMode="auto">
          <a:xfrm flipH="1">
            <a:off x="4763" y="1171575"/>
            <a:ext cx="9148762" cy="0"/>
          </a:xfrm>
          <a:prstGeom prst="line">
            <a:avLst/>
          </a:prstGeom>
          <a:noFill/>
          <a:ln w="9525" cap="flat">
            <a:solidFill>
              <a:srgbClr val="365AA5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da-DK" dirty="0"/>
          </a:p>
        </p:txBody>
      </p:sp>
      <p:sp>
        <p:nvSpPr>
          <p:cNvPr id="11269" name="Rectangle 5"/>
          <p:cNvSpPr>
            <a:spLocks/>
          </p:cNvSpPr>
          <p:nvPr/>
        </p:nvSpPr>
        <p:spPr bwMode="auto">
          <a:xfrm>
            <a:off x="2539381" y="14288"/>
            <a:ext cx="6565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 anchor="ctr"/>
          <a:lstStyle/>
          <a:p>
            <a:pPr algn="r"/>
            <a:r>
              <a:rPr lang="en-US" sz="1000" dirty="0">
                <a:solidFill>
                  <a:srgbClr val="F8F8F8"/>
                </a:solidFill>
                <a:latin typeface="Verdana" charset="0"/>
                <a:ea typeface="ＭＳ Ｐゴシック" charset="0"/>
                <a:cs typeface="Verdana" charset="0"/>
                <a:sym typeface="Verdana" charset="0"/>
              </a:rPr>
              <a:t>Department of Nordic Studies and Linguistics</a:t>
            </a:r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061" y="1989138"/>
            <a:ext cx="3505200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72" name="Rectangle 8"/>
          <p:cNvSpPr>
            <a:spLocks noGrp="1" noChangeArrowheads="1"/>
          </p:cNvSpPr>
          <p:nvPr>
            <p:ph type="title"/>
          </p:nvPr>
        </p:nvSpPr>
        <p:spPr>
          <a:xfrm>
            <a:off x="1158875" y="1421748"/>
            <a:ext cx="6840537" cy="1905000"/>
          </a:xfrm>
          <a:ln/>
        </p:spPr>
        <p:txBody>
          <a:bodyPr>
            <a:noAutofit/>
          </a:bodyPr>
          <a:lstStyle/>
          <a:p>
            <a:b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2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Accomplishing leadership through possibilities and constraints of materiality in a virtual team meetings</a:t>
            </a:r>
            <a:br>
              <a:rPr lang="da-DK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a-DK" sz="2400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27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776762" y="3311878"/>
            <a:ext cx="7604762" cy="2804887"/>
          </a:xfrm>
          <a:ln/>
        </p:spPr>
        <p:txBody>
          <a:bodyPr>
            <a:noAutofit/>
          </a:bodyPr>
          <a:lstStyle/>
          <a:p>
            <a:pPr marL="0" indent="0" algn="ctr">
              <a:spcBef>
                <a:spcPct val="0"/>
              </a:spcBef>
              <a:buNone/>
            </a:pPr>
            <a:endParaRPr lang="en-GB" sz="1600" b="1" dirty="0">
              <a:latin typeface="Verdana"/>
              <a:cs typeface="Verdana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en-GB" sz="1600" b="1" dirty="0">
                <a:latin typeface="Verdana"/>
                <a:cs typeface="Verdana"/>
              </a:rPr>
              <a:t>Liv Otto Hassert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GB" sz="1600" dirty="0">
                <a:latin typeface="Verdana"/>
                <a:cs typeface="Verdana"/>
              </a:rPr>
              <a:t>PhD Student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GB" sz="1600" dirty="0">
                <a:latin typeface="Verdana"/>
                <a:cs typeface="Verdana"/>
              </a:rPr>
              <a:t>Maersk Line and </a:t>
            </a:r>
            <a:r>
              <a:rPr lang="en-US" sz="1600" dirty="0">
                <a:latin typeface="Verdana"/>
                <a:cs typeface="Verdana"/>
              </a:rPr>
              <a:t>Centre for Interaction Research and Communication Design, University of Copenhagen, Denmark </a:t>
            </a:r>
            <a:endParaRPr lang="en-US" sz="1600" dirty="0">
              <a:latin typeface="Verdana"/>
              <a:cs typeface="Verdana"/>
              <a:sym typeface="Verdana Bold" charset="0"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en-US" sz="1600" dirty="0">
              <a:latin typeface="Verdana"/>
              <a:cs typeface="Verdana"/>
              <a:sym typeface="Verdana Bold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en-US" sz="1600" b="1" dirty="0" err="1">
                <a:latin typeface="Verdana"/>
                <a:cs typeface="Verdana"/>
                <a:sym typeface="Verdana Bold" charset="0"/>
              </a:rPr>
              <a:t>Lise</a:t>
            </a:r>
            <a:r>
              <a:rPr lang="en-US" sz="1600" b="1" dirty="0">
                <a:latin typeface="Verdana"/>
                <a:cs typeface="Verdana"/>
                <a:sym typeface="Verdana Bold" charset="0"/>
              </a:rPr>
              <a:t> Dahl </a:t>
            </a:r>
            <a:r>
              <a:rPr lang="en-US" sz="1600" b="1" dirty="0" err="1">
                <a:latin typeface="Verdana"/>
                <a:cs typeface="Verdana"/>
                <a:sym typeface="Verdana Bold" charset="0"/>
              </a:rPr>
              <a:t>Arvedsen</a:t>
            </a:r>
            <a:endParaRPr lang="en-US" sz="1600" b="1" dirty="0">
              <a:latin typeface="Verdana"/>
              <a:cs typeface="Verdana"/>
              <a:sym typeface="Verdana Bold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en-US" sz="1600" dirty="0">
                <a:latin typeface="Verdana"/>
                <a:cs typeface="Verdana"/>
                <a:sym typeface="Verdana Bold" charset="0"/>
              </a:rPr>
              <a:t>PhD Student,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1600" dirty="0">
                <a:latin typeface="Verdana"/>
                <a:cs typeface="Verdana"/>
                <a:sym typeface="Verdana Bold" charset="0"/>
              </a:rPr>
              <a:t>Institute of </a:t>
            </a:r>
            <a:r>
              <a:rPr lang="en-US" sz="1600" dirty="0" err="1">
                <a:latin typeface="Verdana"/>
                <a:cs typeface="Verdana"/>
                <a:sym typeface="Verdana Bold" charset="0"/>
              </a:rPr>
              <a:t>Organisation</a:t>
            </a:r>
            <a:r>
              <a:rPr lang="en-US" sz="1600" dirty="0">
                <a:latin typeface="Verdana"/>
                <a:cs typeface="Verdana"/>
                <a:sym typeface="Verdana Bold" charset="0"/>
              </a:rPr>
              <a:t>,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1600" dirty="0">
                <a:latin typeface="Verdana"/>
                <a:cs typeface="Verdana"/>
                <a:sym typeface="Verdana Bold" charset="0"/>
              </a:rPr>
              <a:t>Copenhagen Business School, Denmark</a:t>
            </a:r>
            <a:endParaRPr lang="en-US" sz="1600" dirty="0">
              <a:latin typeface="Verdana"/>
              <a:cs typeface="Verdana"/>
              <a:sym typeface="Verdana Italic" charset="0"/>
            </a:endParaRPr>
          </a:p>
          <a:p>
            <a:pPr marL="0" indent="0" algn="ctr">
              <a:buNone/>
            </a:pPr>
            <a:endParaRPr lang="en-US" sz="1600" dirty="0">
              <a:latin typeface="Verdana"/>
              <a:cs typeface="Verdana"/>
              <a:sym typeface="Verdana Italic" charset="0"/>
            </a:endParaRPr>
          </a:p>
          <a:p>
            <a:pPr marL="0" indent="0" algn="ctr" fontAlgn="base">
              <a:buNone/>
            </a:pPr>
            <a:r>
              <a:rPr lang="da-DK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3rd </a:t>
            </a:r>
            <a:r>
              <a:rPr lang="da-DK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Interdisciplinary</a:t>
            </a:r>
            <a:r>
              <a:rPr lang="da-DK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Perspectives</a:t>
            </a:r>
            <a:r>
              <a:rPr lang="da-DK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on </a:t>
            </a:r>
            <a:r>
              <a:rPr lang="da-DK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Leadership</a:t>
            </a:r>
            <a:r>
              <a:rPr lang="da-DK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Symposium</a:t>
            </a:r>
            <a:endParaRPr lang="da-DK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 fontAlgn="base">
              <a:buNone/>
            </a:pPr>
            <a:r>
              <a:rPr lang="da-DK" sz="12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</a:t>
            </a:r>
            <a:r>
              <a:rPr lang="da-DK" sz="1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12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leaders</a:t>
            </a:r>
            <a:r>
              <a:rPr lang="da-DK" sz="1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sz="12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actually</a:t>
            </a:r>
            <a:r>
              <a:rPr lang="da-DK" sz="1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</a:t>
            </a:r>
          </a:p>
          <a:p>
            <a:pPr marL="0" indent="0" algn="ctr" fontAlgn="base">
              <a:buNone/>
            </a:pPr>
            <a:r>
              <a:rPr lang="da-DK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10-12  May 2018, Chania, </a:t>
            </a:r>
            <a:r>
              <a:rPr lang="da-DK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Greece</a:t>
            </a:r>
            <a:endParaRPr lang="da-DK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3DAE2D6E-6E3F-3D44-A697-8CD501026D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9"/>
          <a:stretch/>
        </p:blipFill>
        <p:spPr bwMode="auto">
          <a:xfrm>
            <a:off x="7624775" y="-702"/>
            <a:ext cx="1504473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A1C2CF8A-084A-D644-A3EA-0862A16D04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181" y="247055"/>
            <a:ext cx="14224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397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287948" y="1489515"/>
            <a:ext cx="3283927" cy="5068888"/>
          </a:xfrm>
        </p:spPr>
        <p:txBody>
          <a:bodyPr>
            <a:norm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GB" sz="1800" b="1" dirty="0">
                <a:latin typeface="Calibri"/>
                <a:cs typeface="Calibri"/>
              </a:rPr>
              <a:t>Virtual daily meeting via Webex</a:t>
            </a:r>
          </a:p>
          <a:p>
            <a:pPr marL="685800" lvl="1">
              <a:buFont typeface="Wingdings" charset="2"/>
              <a:buChar char="§"/>
            </a:pPr>
            <a:r>
              <a:rPr lang="en-GB" sz="1600" dirty="0">
                <a:latin typeface="Calibri"/>
                <a:cs typeface="Calibri"/>
              </a:rPr>
              <a:t>Call and screen sharing</a:t>
            </a:r>
          </a:p>
          <a:p>
            <a:pPr marL="685800" lvl="1">
              <a:buFont typeface="Wingdings" charset="2"/>
              <a:buChar char="§"/>
            </a:pPr>
            <a:endParaRPr lang="en-GB" sz="1600" dirty="0">
              <a:latin typeface="Calibri"/>
              <a:cs typeface="Calibri"/>
            </a:endParaRPr>
          </a:p>
          <a:p>
            <a:pPr marL="285750" indent="-285750">
              <a:buFont typeface="Wingdings" charset="2"/>
              <a:buChar char="§"/>
            </a:pPr>
            <a:r>
              <a:rPr lang="en-GB" sz="1800" b="1" dirty="0">
                <a:latin typeface="Calibri"/>
                <a:cs typeface="Calibri"/>
              </a:rPr>
              <a:t>Virtual tool: Kanban board</a:t>
            </a:r>
          </a:p>
          <a:p>
            <a:pPr marL="685800" lvl="1">
              <a:buFont typeface="Wingdings" charset="2"/>
              <a:buChar char="§"/>
            </a:pPr>
            <a:r>
              <a:rPr lang="en-GB" sz="1600" dirty="0">
                <a:latin typeface="Calibri"/>
                <a:cs typeface="Calibri"/>
              </a:rPr>
              <a:t>Workflow board which visualizes status of ongoing, completed, and future activities, and task delegation</a:t>
            </a:r>
          </a:p>
          <a:p>
            <a:pPr marL="685800" lvl="1">
              <a:buFont typeface="Wingdings" charset="2"/>
              <a:buChar char="§"/>
            </a:pPr>
            <a:endParaRPr lang="en-GB" sz="1600" dirty="0">
              <a:latin typeface="Calibri"/>
              <a:cs typeface="Calibri"/>
            </a:endParaRPr>
          </a:p>
          <a:p>
            <a:pPr marL="285750" indent="-285750">
              <a:buFont typeface="Wingdings" charset="2"/>
              <a:buChar char="§"/>
            </a:pPr>
            <a:r>
              <a:rPr lang="en-GB" sz="1800" b="1" dirty="0">
                <a:cs typeface="Calibri"/>
              </a:rPr>
              <a:t>Participants</a:t>
            </a:r>
            <a:r>
              <a:rPr lang="en-GB" sz="1600" dirty="0">
                <a:cs typeface="Calibri"/>
              </a:rPr>
              <a:t>: </a:t>
            </a:r>
          </a:p>
          <a:p>
            <a:pPr marL="685800" lvl="1">
              <a:buFont typeface="Wingdings" charset="2"/>
              <a:buChar char="§"/>
            </a:pPr>
            <a:r>
              <a:rPr lang="en-GB" sz="1600" dirty="0">
                <a:cs typeface="Calibri"/>
              </a:rPr>
              <a:t>DK: </a:t>
            </a:r>
            <a:r>
              <a:rPr lang="en-GB" sz="1600" b="1" dirty="0">
                <a:cs typeface="Calibri"/>
              </a:rPr>
              <a:t>The project manager Adam </a:t>
            </a:r>
            <a:r>
              <a:rPr lang="en-GB" sz="1600" dirty="0">
                <a:cs typeface="Calibri"/>
              </a:rPr>
              <a:t>and one team member</a:t>
            </a:r>
          </a:p>
          <a:p>
            <a:pPr marL="685800" lvl="1">
              <a:buFont typeface="Wingdings" charset="2"/>
              <a:buChar char="§"/>
            </a:pPr>
            <a:r>
              <a:rPr lang="en-GB" sz="1600" dirty="0">
                <a:cs typeface="Calibri"/>
              </a:rPr>
              <a:t>UK: One team member</a:t>
            </a:r>
          </a:p>
          <a:p>
            <a:pPr marL="685800" lvl="1">
              <a:buFont typeface="Wingdings" charset="2"/>
              <a:buChar char="§"/>
            </a:pPr>
            <a:r>
              <a:rPr lang="en-GB" sz="1600" dirty="0">
                <a:cs typeface="Calibri"/>
              </a:rPr>
              <a:t>IN: </a:t>
            </a:r>
            <a:r>
              <a:rPr lang="en-GB" sz="1600" b="1" dirty="0">
                <a:cs typeface="Calibri"/>
              </a:rPr>
              <a:t>Team lead Saransh </a:t>
            </a:r>
            <a:r>
              <a:rPr lang="en-GB" sz="1600" dirty="0">
                <a:cs typeface="Calibri"/>
              </a:rPr>
              <a:t>and one vendor team member</a:t>
            </a:r>
          </a:p>
          <a:p>
            <a:pPr marL="685800" lvl="1">
              <a:buFont typeface="Wingdings" charset="2"/>
              <a:buChar char="§"/>
            </a:pPr>
            <a:endParaRPr lang="en-GB" sz="1600" dirty="0">
              <a:latin typeface="Calibri"/>
              <a:cs typeface="Calibri"/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21F5D791-6C69-3347-A590-6AC68314CA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76" y="2160589"/>
            <a:ext cx="5283214" cy="3140074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D6AAA0B4-17C8-1A44-BC08-ACCFA07F1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1114"/>
            <a:ext cx="8229600" cy="907200"/>
          </a:xfrm>
        </p:spPr>
        <p:txBody>
          <a:bodyPr>
            <a:noAutofit/>
          </a:bodyPr>
          <a:lstStyle/>
          <a:p>
            <a:r>
              <a:rPr lang="en-GB" sz="3600" b="1" dirty="0">
                <a:solidFill>
                  <a:srgbClr val="000000"/>
                </a:solidFill>
                <a:cs typeface="Calibri"/>
              </a:rPr>
              <a:t>Data ex 1: International IT Project Team</a:t>
            </a:r>
            <a:endParaRPr lang="da-DK" sz="3600" dirty="0"/>
          </a:p>
        </p:txBody>
      </p:sp>
    </p:spTree>
    <p:extLst>
      <p:ext uri="{BB962C8B-B14F-4D97-AF65-F5344CB8AC3E}">
        <p14:creationId xmlns:p14="http://schemas.microsoft.com/office/powerpoint/2010/main" val="1769392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>
            <a:extLst>
              <a:ext uri="{FF2B5EF4-FFF2-40B4-BE49-F238E27FC236}">
                <a16:creationId xmlns:a16="http://schemas.microsoft.com/office/drawing/2014/main" id="{205299D6-D749-B04F-931F-E7887ACD7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93904"/>
            <a:ext cx="8229600" cy="907200"/>
          </a:xfrm>
        </p:spPr>
        <p:txBody>
          <a:bodyPr>
            <a:noAutofit/>
          </a:bodyPr>
          <a:lstStyle/>
          <a:p>
            <a:r>
              <a:rPr lang="en-GB" sz="3600" b="1" dirty="0">
                <a:solidFill>
                  <a:srgbClr val="000000"/>
                </a:solidFill>
                <a:cs typeface="Calibri"/>
              </a:rPr>
              <a:t>Data ex 1: International IT Project Team</a:t>
            </a:r>
            <a:endParaRPr lang="da-DK" sz="3600" dirty="0"/>
          </a:p>
        </p:txBody>
      </p:sp>
    </p:spTree>
    <p:extLst>
      <p:ext uri="{BB962C8B-B14F-4D97-AF65-F5344CB8AC3E}">
        <p14:creationId xmlns:p14="http://schemas.microsoft.com/office/powerpoint/2010/main" val="1454325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9585" y="432695"/>
            <a:ext cx="8551333" cy="907200"/>
          </a:xfrm>
        </p:spPr>
        <p:txBody>
          <a:bodyPr>
            <a:noAutofit/>
          </a:bodyPr>
          <a:lstStyle/>
          <a:p>
            <a:pPr marL="514350" indent="-514350"/>
            <a:r>
              <a:rPr lang="en-GB" sz="3600" b="1" dirty="0">
                <a:solidFill>
                  <a:srgbClr val="000000"/>
                </a:solidFill>
                <a:latin typeface="Calibri"/>
                <a:cs typeface="Calibri"/>
              </a:rPr>
              <a:t>Data ex 1</a:t>
            </a:r>
          </a:p>
        </p:txBody>
      </p:sp>
      <p:sp>
        <p:nvSpPr>
          <p:cNvPr id="12" name="Tekstfelt 11"/>
          <p:cNvSpPr txBox="1"/>
          <p:nvPr/>
        </p:nvSpPr>
        <p:spPr>
          <a:xfrm>
            <a:off x="6588224" y="1163875"/>
            <a:ext cx="2555776" cy="633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000" b="1" dirty="0">
                <a:solidFill>
                  <a:srgbClr val="000000"/>
                </a:solidFill>
                <a:latin typeface="Calibri"/>
                <a:cs typeface="Calibri"/>
              </a:rPr>
              <a:t>Findings</a:t>
            </a:r>
            <a:r>
              <a:rPr lang="en-GB" b="1" dirty="0">
                <a:solidFill>
                  <a:srgbClr val="000000"/>
                </a:solidFill>
                <a:latin typeface="Calibri"/>
                <a:cs typeface="Calibri"/>
              </a:rPr>
              <a:t>:</a:t>
            </a:r>
          </a:p>
          <a:p>
            <a:r>
              <a:rPr lang="en-GB" dirty="0">
                <a:solidFill>
                  <a:srgbClr val="000000"/>
                </a:solidFill>
                <a:cs typeface="Calibri"/>
              </a:rPr>
              <a:t>Situational performance of (institutional) roles, e.g. chair and manager</a:t>
            </a:r>
          </a:p>
          <a:p>
            <a:endParaRPr lang="en-GB" dirty="0">
              <a:solidFill>
                <a:srgbClr val="000000"/>
              </a:solidFill>
              <a:cs typeface="Calibri"/>
            </a:endParaRPr>
          </a:p>
          <a:p>
            <a:r>
              <a:rPr lang="en-GB" dirty="0">
                <a:solidFill>
                  <a:srgbClr val="000000"/>
                </a:solidFill>
                <a:cs typeface="Calibri"/>
              </a:rPr>
              <a:t>The manager controls the virtual tool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cs typeface="Calibri"/>
              </a:rPr>
              <a:t>Influence the flow the interaction</a:t>
            </a:r>
          </a:p>
          <a:p>
            <a:endParaRPr lang="en-GB" dirty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GB" dirty="0">
                <a:solidFill>
                  <a:srgbClr val="000000"/>
                </a:solidFill>
                <a:cs typeface="Calibri"/>
              </a:rPr>
              <a:t>Closely coordinated movements and talk</a:t>
            </a:r>
            <a:endParaRPr lang="en-GB" dirty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GB" dirty="0">
              <a:solidFill>
                <a:srgbClr val="000000"/>
              </a:solidFill>
              <a:cs typeface="Calibri"/>
            </a:endParaRPr>
          </a:p>
          <a:p>
            <a:r>
              <a:rPr lang="en-GB" dirty="0">
                <a:solidFill>
                  <a:srgbClr val="000000"/>
                </a:solidFill>
                <a:cs typeface="Calibri"/>
              </a:rPr>
              <a:t>Virtual tool is used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cs typeface="Calibri"/>
              </a:rPr>
              <a:t>Monitor and organize work task – before, in-situ, and onwards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cs typeface="Calibri"/>
              </a:rPr>
              <a:t>Produce shared understandings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>
                <a:solidFill>
                  <a:srgbClr val="000000"/>
                </a:solidFill>
                <a:cs typeface="Calibri"/>
              </a:rPr>
              <a:t>Do leadership</a:t>
            </a:r>
            <a:endParaRPr lang="en-GB" sz="1800" i="1" dirty="0">
              <a:solidFill>
                <a:srgbClr val="000000"/>
              </a:solidFill>
              <a:latin typeface="Calibri"/>
              <a:cs typeface="Calibri"/>
            </a:endParaRPr>
          </a:p>
          <a:p>
            <a:pPr lvl="1">
              <a:lnSpc>
                <a:spcPct val="120000"/>
              </a:lnSpc>
            </a:pPr>
            <a:endParaRPr lang="en-GB" sz="1800" dirty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GB" sz="18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cxnSp>
        <p:nvCxnSpPr>
          <p:cNvPr id="14" name="Lige forbindelse 13"/>
          <p:cNvCxnSpPr/>
          <p:nvPr/>
        </p:nvCxnSpPr>
        <p:spPr>
          <a:xfrm>
            <a:off x="6516216" y="1340768"/>
            <a:ext cx="0" cy="5112568"/>
          </a:xfrm>
          <a:prstGeom prst="line">
            <a:avLst/>
          </a:prstGeom>
          <a:ln w="6350" cmpd="sng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Belonging_Category work_example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5536" y="5877272"/>
            <a:ext cx="411336" cy="411336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A12DD7D0-3DDE-5F43-8EC1-B583E7E1BF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446" y="1138444"/>
            <a:ext cx="6273763" cy="5656406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E62B6725-AF34-BA4C-90E3-B038D6682C19}"/>
              </a:ext>
            </a:extLst>
          </p:cNvPr>
          <p:cNvSpPr/>
          <p:nvPr/>
        </p:nvSpPr>
        <p:spPr>
          <a:xfrm>
            <a:off x="170445" y="1163875"/>
            <a:ext cx="6273763" cy="4483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7B0A904C-62DA-494D-AA97-4DC4362F15FA}"/>
              </a:ext>
            </a:extLst>
          </p:cNvPr>
          <p:cNvSpPr/>
          <p:nvPr/>
        </p:nvSpPr>
        <p:spPr>
          <a:xfrm>
            <a:off x="170446" y="1714036"/>
            <a:ext cx="6273762" cy="4005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FF5C371E-411E-5D4A-8370-53E4BE76D917}"/>
              </a:ext>
            </a:extLst>
          </p:cNvPr>
          <p:cNvSpPr/>
          <p:nvPr/>
        </p:nvSpPr>
        <p:spPr>
          <a:xfrm>
            <a:off x="170444" y="2300287"/>
            <a:ext cx="6273763" cy="2428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23756F9F-4E66-6344-AE2E-81C6E5F4E929}"/>
              </a:ext>
            </a:extLst>
          </p:cNvPr>
          <p:cNvSpPr/>
          <p:nvPr/>
        </p:nvSpPr>
        <p:spPr>
          <a:xfrm>
            <a:off x="170444" y="3030975"/>
            <a:ext cx="6273762" cy="4005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E9501A86-DF4F-1E44-8DED-65363D64207C}"/>
              </a:ext>
            </a:extLst>
          </p:cNvPr>
          <p:cNvSpPr/>
          <p:nvPr/>
        </p:nvSpPr>
        <p:spPr>
          <a:xfrm>
            <a:off x="170444" y="3639615"/>
            <a:ext cx="6273762" cy="11324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E6B81EB6-0770-5246-8F63-9B5620450701}"/>
              </a:ext>
            </a:extLst>
          </p:cNvPr>
          <p:cNvSpPr/>
          <p:nvPr/>
        </p:nvSpPr>
        <p:spPr>
          <a:xfrm>
            <a:off x="170444" y="5746078"/>
            <a:ext cx="6249952" cy="2623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AADBBA0F-B479-014B-9171-3127A885CD44}"/>
              </a:ext>
            </a:extLst>
          </p:cNvPr>
          <p:cNvSpPr/>
          <p:nvPr/>
        </p:nvSpPr>
        <p:spPr>
          <a:xfrm>
            <a:off x="146634" y="6190157"/>
            <a:ext cx="6273762" cy="4005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59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941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/>
          <p:cNvPicPr>
            <a:picLocks noChangeAspect="1"/>
          </p:cNvPicPr>
          <p:nvPr/>
        </p:nvPicPr>
        <p:blipFill rotWithShape="1">
          <a:blip r:embed="rId3"/>
          <a:srcRect l="44454" t="10534" r="21910" b="52503"/>
          <a:stretch/>
        </p:blipFill>
        <p:spPr>
          <a:xfrm>
            <a:off x="827584" y="1363280"/>
            <a:ext cx="7528289" cy="5072924"/>
          </a:xfrm>
          <a:prstGeom prst="rect">
            <a:avLst/>
          </a:prstGeom>
        </p:spPr>
      </p:pic>
      <p:sp>
        <p:nvSpPr>
          <p:cNvPr id="10" name="Ellipse 9"/>
          <p:cNvSpPr/>
          <p:nvPr/>
        </p:nvSpPr>
        <p:spPr>
          <a:xfrm>
            <a:off x="2555776" y="251540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1979712" y="2731432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6732240" y="5611752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6CE39C39-9A57-D944-8D36-5EDA93D37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452" y="420406"/>
            <a:ext cx="8229600" cy="907200"/>
          </a:xfrm>
        </p:spPr>
        <p:txBody>
          <a:bodyPr>
            <a:noAutofit/>
          </a:bodyPr>
          <a:lstStyle/>
          <a:p>
            <a:r>
              <a:rPr lang="en-GB" sz="3600" b="1" dirty="0">
                <a:solidFill>
                  <a:srgbClr val="000000"/>
                </a:solidFill>
                <a:cs typeface="Calibri"/>
              </a:rPr>
              <a:t>Data ex 2: Global Controlling Team</a:t>
            </a:r>
            <a:endParaRPr lang="da-DK" sz="3600" dirty="0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173FBE19-070C-2845-8285-B4E23BAEDEE4}"/>
              </a:ext>
            </a:extLst>
          </p:cNvPr>
          <p:cNvSpPr/>
          <p:nvPr/>
        </p:nvSpPr>
        <p:spPr>
          <a:xfrm>
            <a:off x="3101876" y="1977777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41382A47-1144-E147-9685-1E71D6B6D9A8}"/>
              </a:ext>
            </a:extLst>
          </p:cNvPr>
          <p:cNvSpPr/>
          <p:nvPr/>
        </p:nvSpPr>
        <p:spPr>
          <a:xfrm>
            <a:off x="2555776" y="2866444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862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D6AAA0B4-17C8-1A44-BC08-ACCFA07F1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3658"/>
            <a:ext cx="8229600" cy="907200"/>
          </a:xfrm>
        </p:spPr>
        <p:txBody>
          <a:bodyPr>
            <a:noAutofit/>
          </a:bodyPr>
          <a:lstStyle/>
          <a:p>
            <a:r>
              <a:rPr lang="en-GB" sz="3600" b="1" dirty="0">
                <a:solidFill>
                  <a:srgbClr val="000000"/>
                </a:solidFill>
                <a:cs typeface="Calibri"/>
              </a:rPr>
              <a:t>Data ex 2: Global Controlling Team</a:t>
            </a:r>
            <a:endParaRPr lang="da-DK" sz="3600" dirty="0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2978AA6E-175D-204D-9A1E-29C8D84D60D2}"/>
              </a:ext>
            </a:extLst>
          </p:cNvPr>
          <p:cNvSpPr txBox="1"/>
          <p:nvPr/>
        </p:nvSpPr>
        <p:spPr>
          <a:xfrm>
            <a:off x="457200" y="1341438"/>
            <a:ext cx="735394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Calibri"/>
              </a:rPr>
              <a:t>Monthly meeting via Skype for Business: </a:t>
            </a:r>
          </a:p>
          <a:p>
            <a:pPr marL="742950" lvl="1" indent="-285750">
              <a:buFont typeface=".AppleSystemUIFont"/>
              <a:buChar char="-"/>
            </a:pPr>
            <a:r>
              <a:rPr lang="en-US" dirty="0">
                <a:cs typeface="Calibri"/>
              </a:rPr>
              <a:t>Call, screen sharing and some video.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Purpose of meeting:</a:t>
            </a:r>
          </a:p>
          <a:p>
            <a:pPr marL="742950" lvl="1" indent="-285750">
              <a:buFont typeface=".AppleSystemUIFont"/>
              <a:buChar char="-"/>
            </a:pPr>
            <a:r>
              <a:rPr lang="en-US" dirty="0"/>
              <a:t>Review of budgeting process.</a:t>
            </a:r>
          </a:p>
          <a:p>
            <a:pPr marL="742950" lvl="1" indent="-285750">
              <a:buFont typeface=".AppleSystemUIFont"/>
              <a:buChar char="-"/>
            </a:pPr>
            <a:r>
              <a:rPr lang="en-US" dirty="0"/>
              <a:t>Team member (ANN) has been appointed to facilitate this review, and capture all feedback into a PPT for further future actions.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Participants in this piece of data (9 at the meeting) : </a:t>
            </a:r>
          </a:p>
          <a:p>
            <a:pPr marL="742950" lvl="1" indent="-285750">
              <a:buFont typeface=".AppleSystemUIFont"/>
              <a:buChar char="-"/>
            </a:pPr>
            <a:r>
              <a:rPr lang="en-US" dirty="0"/>
              <a:t>SIM: Team manager, DK, but sits in UK for this meeting</a:t>
            </a:r>
          </a:p>
          <a:p>
            <a:pPr marL="742950" lvl="1" indent="-285750">
              <a:buFont typeface=".AppleSystemUIFont"/>
              <a:buChar char="-"/>
            </a:pPr>
            <a:r>
              <a:rPr lang="en-US" dirty="0"/>
              <a:t>ANN: Team member in FI, facilitating the feedback process </a:t>
            </a:r>
          </a:p>
          <a:p>
            <a:pPr marL="742950" lvl="1" indent="-285750">
              <a:buFont typeface=".AppleSystemUIFont"/>
              <a:buChar char="-"/>
            </a:pPr>
            <a:r>
              <a:rPr lang="en-US" dirty="0"/>
              <a:t>KAT: Team member in DK</a:t>
            </a:r>
          </a:p>
          <a:p>
            <a:pPr marL="742950" lvl="1" indent="-285750">
              <a:buFont typeface=".AppleSystemUIFont"/>
              <a:buChar char="-"/>
            </a:pPr>
            <a:r>
              <a:rPr lang="en-US" dirty="0"/>
              <a:t>ASY: Team member in DE 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D5121BFE-BBE0-C240-B8BC-24330D8434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9469" y="4475503"/>
            <a:ext cx="5266051" cy="226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049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>
            <a:extLst>
              <a:ext uri="{FF2B5EF4-FFF2-40B4-BE49-F238E27FC236}">
                <a16:creationId xmlns:a16="http://schemas.microsoft.com/office/drawing/2014/main" id="{205299D6-D749-B04F-931F-E7887ACD7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7154"/>
            <a:ext cx="8229600" cy="907200"/>
          </a:xfrm>
        </p:spPr>
        <p:txBody>
          <a:bodyPr>
            <a:noAutofit/>
          </a:bodyPr>
          <a:lstStyle/>
          <a:p>
            <a:r>
              <a:rPr lang="en-GB" sz="3600" b="1" dirty="0">
                <a:solidFill>
                  <a:srgbClr val="000000"/>
                </a:solidFill>
                <a:cs typeface="Calibri"/>
              </a:rPr>
              <a:t>Data ex 2: Global Controlling Team</a:t>
            </a:r>
            <a:endParaRPr lang="da-DK" sz="3600" dirty="0"/>
          </a:p>
        </p:txBody>
      </p:sp>
    </p:spTree>
    <p:extLst>
      <p:ext uri="{BB962C8B-B14F-4D97-AF65-F5344CB8AC3E}">
        <p14:creationId xmlns:p14="http://schemas.microsoft.com/office/powerpoint/2010/main" val="2393167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50E97727-A053-D34C-93BE-7898FB325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39" y="169738"/>
            <a:ext cx="6344283" cy="6637597"/>
          </a:xfrm>
          <a:prstGeom prst="rect">
            <a:avLst/>
          </a:prstGeom>
        </p:spPr>
      </p:pic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507655" y="431498"/>
            <a:ext cx="2555776" cy="907200"/>
          </a:xfrm>
        </p:spPr>
        <p:txBody>
          <a:bodyPr>
            <a:noAutofit/>
          </a:bodyPr>
          <a:lstStyle/>
          <a:p>
            <a:pPr marL="514350" indent="-514350"/>
            <a:r>
              <a:rPr lang="en-GB" sz="3600" b="1" dirty="0">
                <a:solidFill>
                  <a:srgbClr val="000000"/>
                </a:solidFill>
                <a:cs typeface="Calibri"/>
              </a:rPr>
              <a:t>Data ex 2</a:t>
            </a:r>
            <a:endParaRPr lang="en-GB" sz="36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2" name="Tekstfelt 11"/>
          <p:cNvSpPr txBox="1"/>
          <p:nvPr/>
        </p:nvSpPr>
        <p:spPr>
          <a:xfrm>
            <a:off x="6586821" y="1353573"/>
            <a:ext cx="255577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b="1" dirty="0">
                <a:solidFill>
                  <a:srgbClr val="000000"/>
                </a:solidFill>
                <a:latin typeface="Calibri"/>
                <a:cs typeface="Calibri"/>
              </a:rPr>
              <a:t>Findings</a:t>
            </a:r>
            <a:r>
              <a:rPr lang="en-GB" sz="1600" b="1" dirty="0">
                <a:solidFill>
                  <a:srgbClr val="000000"/>
                </a:solidFill>
                <a:latin typeface="Calibri"/>
                <a:cs typeface="Calibri"/>
              </a:rPr>
              <a:t>:</a:t>
            </a:r>
            <a:br>
              <a:rPr lang="en-GB" sz="1600" b="1" dirty="0">
                <a:solidFill>
                  <a:srgbClr val="000000"/>
                </a:solidFill>
                <a:latin typeface="Calibri"/>
                <a:cs typeface="Calibri"/>
              </a:rPr>
            </a:br>
            <a:endParaRPr lang="en-GB" sz="1600" b="1" dirty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GB" sz="1600" dirty="0">
                <a:solidFill>
                  <a:srgbClr val="000000"/>
                </a:solidFill>
                <a:cs typeface="Calibri"/>
              </a:rPr>
              <a:t>Facilitator of feedback-session (ANN) is in control </a:t>
            </a:r>
            <a:r>
              <a:rPr lang="en-GB" sz="1600" dirty="0">
                <a:cs typeface="Calibri"/>
              </a:rPr>
              <a:t>of the PPT </a:t>
            </a:r>
          </a:p>
          <a:p>
            <a:endParaRPr lang="en-GB" sz="1600" dirty="0">
              <a:solidFill>
                <a:srgbClr val="000000"/>
              </a:solidFill>
              <a:cs typeface="Calibri"/>
            </a:endParaRPr>
          </a:p>
          <a:p>
            <a:r>
              <a:rPr lang="en-GB" sz="1600" dirty="0">
                <a:solidFill>
                  <a:srgbClr val="000000"/>
                </a:solidFill>
                <a:cs typeface="Calibri"/>
              </a:rPr>
              <a:t>Situational performance of institutional roles – SIM: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i="1" dirty="0">
                <a:solidFill>
                  <a:srgbClr val="000000"/>
                </a:solidFill>
                <a:cs typeface="Calibri"/>
              </a:rPr>
              <a:t>Relations Oriented</a:t>
            </a:r>
          </a:p>
          <a:p>
            <a:endParaRPr lang="en-GB" sz="1600" dirty="0">
              <a:solidFill>
                <a:srgbClr val="000000"/>
              </a:solidFill>
              <a:cs typeface="Calibri"/>
            </a:endParaRPr>
          </a:p>
          <a:p>
            <a:r>
              <a:rPr lang="en-GB" sz="1600" dirty="0">
                <a:solidFill>
                  <a:srgbClr val="000000"/>
                </a:solidFill>
                <a:cs typeface="Calibri"/>
              </a:rPr>
              <a:t>BUT additionally </a:t>
            </a:r>
            <a:r>
              <a:rPr lang="en-GB" sz="1600" u="sng" dirty="0">
                <a:solidFill>
                  <a:srgbClr val="000000"/>
                </a:solidFill>
                <a:cs typeface="Calibri"/>
              </a:rPr>
              <a:t>shared leadership </a:t>
            </a:r>
            <a:r>
              <a:rPr lang="en-GB" sz="1600" dirty="0">
                <a:solidFill>
                  <a:srgbClr val="000000"/>
                </a:solidFill>
                <a:cs typeface="Calibri"/>
              </a:rPr>
              <a:t>by ANN: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i="1" dirty="0">
                <a:solidFill>
                  <a:srgbClr val="000000"/>
                </a:solidFill>
                <a:cs typeface="Calibri"/>
              </a:rPr>
              <a:t>Task &amp; Change Oriented</a:t>
            </a:r>
          </a:p>
          <a:p>
            <a:endParaRPr lang="en-GB" sz="1600" dirty="0">
              <a:solidFill>
                <a:srgbClr val="000000"/>
              </a:solidFill>
              <a:cs typeface="Calibri"/>
            </a:endParaRPr>
          </a:p>
          <a:p>
            <a:endParaRPr lang="en-GB" sz="1600" dirty="0">
              <a:solidFill>
                <a:srgbClr val="000000"/>
              </a:solidFill>
              <a:cs typeface="Calibri"/>
            </a:endParaRPr>
          </a:p>
          <a:p>
            <a:r>
              <a:rPr lang="en-GB" sz="1600" dirty="0">
                <a:solidFill>
                  <a:srgbClr val="000000"/>
                </a:solidFill>
                <a:cs typeface="Calibri"/>
              </a:rPr>
              <a:t>Virtual tool is used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cs typeface="Calibri"/>
              </a:rPr>
              <a:t>Produce shared understandings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cs typeface="Calibri"/>
              </a:rPr>
              <a:t>Claim leadership identity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i="1" dirty="0">
                <a:solidFill>
                  <a:srgbClr val="000000"/>
                </a:solidFill>
                <a:cs typeface="Calibri"/>
              </a:rPr>
              <a:t>Do leadership</a:t>
            </a:r>
            <a:endParaRPr lang="en-GB" sz="1600" i="1" dirty="0">
              <a:solidFill>
                <a:srgbClr val="000000"/>
              </a:solidFill>
              <a:latin typeface="Calibri"/>
              <a:cs typeface="Calibri"/>
            </a:endParaRPr>
          </a:p>
          <a:p>
            <a:pPr lvl="1">
              <a:lnSpc>
                <a:spcPct val="120000"/>
              </a:lnSpc>
            </a:pPr>
            <a:endParaRPr lang="en-GB" sz="1600" dirty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GB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cxnSp>
        <p:nvCxnSpPr>
          <p:cNvPr id="14" name="Lige forbindelse 13"/>
          <p:cNvCxnSpPr>
            <a:cxnSpLocks/>
          </p:cNvCxnSpPr>
          <p:nvPr/>
        </p:nvCxnSpPr>
        <p:spPr>
          <a:xfrm>
            <a:off x="6455206" y="323557"/>
            <a:ext cx="36000" cy="6129779"/>
          </a:xfrm>
          <a:prstGeom prst="line">
            <a:avLst/>
          </a:prstGeom>
          <a:ln w="3175" cmpd="sng"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>
            <a:extLst>
              <a:ext uri="{FF2B5EF4-FFF2-40B4-BE49-F238E27FC236}">
                <a16:creationId xmlns:a16="http://schemas.microsoft.com/office/drawing/2014/main" id="{E62B6725-AF34-BA4C-90E3-B038D6682C19}"/>
              </a:ext>
            </a:extLst>
          </p:cNvPr>
          <p:cNvSpPr/>
          <p:nvPr/>
        </p:nvSpPr>
        <p:spPr>
          <a:xfrm>
            <a:off x="45222" y="5401994"/>
            <a:ext cx="6411600" cy="1553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1CF328AE-B598-4C46-8A92-68B1E4B77D28}"/>
              </a:ext>
            </a:extLst>
          </p:cNvPr>
          <p:cNvSpPr/>
          <p:nvPr/>
        </p:nvSpPr>
        <p:spPr>
          <a:xfrm>
            <a:off x="45222" y="456716"/>
            <a:ext cx="6409984" cy="4969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597828A3-09A7-6C43-A39E-3D9A29F69AB1}"/>
              </a:ext>
            </a:extLst>
          </p:cNvPr>
          <p:cNvSpPr/>
          <p:nvPr/>
        </p:nvSpPr>
        <p:spPr>
          <a:xfrm>
            <a:off x="46838" y="1955203"/>
            <a:ext cx="6409984" cy="46415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57279BCD-7B30-ED45-9084-D201C236F856}"/>
              </a:ext>
            </a:extLst>
          </p:cNvPr>
          <p:cNvSpPr/>
          <p:nvPr/>
        </p:nvSpPr>
        <p:spPr>
          <a:xfrm>
            <a:off x="46838" y="2563814"/>
            <a:ext cx="6409984" cy="56220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127ADFBB-CC26-CA44-8D87-DB4F4406A529}"/>
              </a:ext>
            </a:extLst>
          </p:cNvPr>
          <p:cNvSpPr/>
          <p:nvPr/>
        </p:nvSpPr>
        <p:spPr>
          <a:xfrm>
            <a:off x="46838" y="3729916"/>
            <a:ext cx="6409984" cy="43614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FFCB45EB-6E12-104D-B380-A78D2C1CBF30}"/>
              </a:ext>
            </a:extLst>
          </p:cNvPr>
          <p:cNvSpPr/>
          <p:nvPr/>
        </p:nvSpPr>
        <p:spPr>
          <a:xfrm>
            <a:off x="46838" y="4483112"/>
            <a:ext cx="6409984" cy="64008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48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19" grpId="0" animBg="1"/>
      <p:bldP spid="25" grpId="0" animBg="1"/>
      <p:bldP spid="26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679" y="433662"/>
            <a:ext cx="8501063" cy="907200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Concluding remarks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845467"/>
          </a:xfrm>
        </p:spPr>
        <p:txBody>
          <a:bodyPr>
            <a:normAutofit/>
          </a:bodyPr>
          <a:lstStyle/>
          <a:p>
            <a:endParaRPr lang="en-GB" sz="2000" b="1" dirty="0">
              <a:solidFill>
                <a:srgbClr val="000000"/>
              </a:solidFill>
              <a:cs typeface="Calibri"/>
            </a:endParaRPr>
          </a:p>
          <a:p>
            <a:r>
              <a:rPr lang="en-GB" sz="2000" b="1" dirty="0">
                <a:solidFill>
                  <a:srgbClr val="000000"/>
                </a:solidFill>
                <a:cs typeface="Calibri"/>
              </a:rPr>
              <a:t>Leadership as influence </a:t>
            </a:r>
            <a:r>
              <a:rPr lang="en-GB" sz="2000" b="1" i="1" dirty="0">
                <a:solidFill>
                  <a:srgbClr val="000000"/>
                </a:solidFill>
                <a:cs typeface="Calibri"/>
              </a:rPr>
              <a:t>is</a:t>
            </a:r>
            <a:r>
              <a:rPr lang="en-GB" sz="2000" b="1" dirty="0">
                <a:solidFill>
                  <a:srgbClr val="000000"/>
                </a:solidFill>
                <a:cs typeface="Calibri"/>
              </a:rPr>
              <a:t> produced in the mundane, virtual meeting interaction </a:t>
            </a:r>
            <a:br>
              <a:rPr lang="en-GB" sz="2000" b="1" dirty="0"/>
            </a:br>
            <a:endParaRPr lang="en-GB" sz="2000" b="1" dirty="0"/>
          </a:p>
          <a:p>
            <a:r>
              <a:rPr lang="en-GB" sz="2000" b="1" dirty="0"/>
              <a:t>Leader roles are shaped by the performance of situational identities with respect to: </a:t>
            </a:r>
            <a:r>
              <a:rPr lang="en-GB" sz="2000" dirty="0"/>
              <a:t>1) Actions and 2) chair role/control of virtual tool</a:t>
            </a:r>
          </a:p>
          <a:p>
            <a:endParaRPr lang="en-GB" sz="2000" b="1" dirty="0"/>
          </a:p>
          <a:p>
            <a:r>
              <a:rPr lang="en-GB" sz="2000" b="1" dirty="0">
                <a:solidFill>
                  <a:srgbClr val="000000"/>
                </a:solidFill>
                <a:cs typeface="Calibri"/>
              </a:rPr>
              <a:t>Control of virtual tools as a necessity and resource to do leadership in virtual situations: </a:t>
            </a:r>
            <a:r>
              <a:rPr lang="en-GB" sz="2000" dirty="0">
                <a:solidFill>
                  <a:srgbClr val="000000"/>
                </a:solidFill>
                <a:cs typeface="Calibri"/>
              </a:rPr>
              <a:t>Production of situational leader identities  through social interaction </a:t>
            </a:r>
            <a:r>
              <a:rPr lang="en-GB" sz="2000" i="1" dirty="0">
                <a:solidFill>
                  <a:srgbClr val="000000"/>
                </a:solidFill>
                <a:cs typeface="Calibri"/>
              </a:rPr>
              <a:t>and</a:t>
            </a:r>
            <a:r>
              <a:rPr lang="en-GB" sz="2000" dirty="0">
                <a:solidFill>
                  <a:srgbClr val="000000"/>
                </a:solidFill>
                <a:cs typeface="Calibri"/>
              </a:rPr>
              <a:t> access to the virtual resources</a:t>
            </a:r>
            <a:endParaRPr lang="en-GB" sz="2000" b="1" dirty="0">
              <a:solidFill>
                <a:srgbClr val="000000"/>
              </a:solidFill>
              <a:cs typeface="Calibri"/>
            </a:endParaRPr>
          </a:p>
          <a:p>
            <a:endParaRPr lang="en-GB" sz="2000" b="1" dirty="0">
              <a:solidFill>
                <a:srgbClr val="000000"/>
              </a:solidFill>
              <a:cs typeface="Calibri"/>
            </a:endParaRPr>
          </a:p>
          <a:p>
            <a:r>
              <a:rPr lang="en-GB" sz="2000" b="1" dirty="0">
                <a:solidFill>
                  <a:srgbClr val="000000"/>
                </a:solidFill>
                <a:cs typeface="Calibri"/>
              </a:rPr>
              <a:t>Active sharing of control of the virtual tool enables shared leadership: </a:t>
            </a:r>
            <a:r>
              <a:rPr lang="en-GB" sz="2000" dirty="0">
                <a:solidFill>
                  <a:srgbClr val="000000"/>
                </a:solidFill>
                <a:cs typeface="Calibri"/>
              </a:rPr>
              <a:t>Virtual tools constraint collective access to leadership processes, but also offer a resource to perform leadership </a:t>
            </a:r>
          </a:p>
          <a:p>
            <a:endParaRPr lang="en-GB" sz="2000" b="1" dirty="0">
              <a:solidFill>
                <a:srgbClr val="000000"/>
              </a:solidFill>
              <a:cs typeface="Calibri"/>
            </a:endParaRPr>
          </a:p>
          <a:p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300229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Line 4"/>
          <p:cNvSpPr>
            <a:spLocks noChangeShapeType="1"/>
          </p:cNvSpPr>
          <p:nvPr/>
        </p:nvSpPr>
        <p:spPr bwMode="auto">
          <a:xfrm flipH="1">
            <a:off x="4763" y="1171575"/>
            <a:ext cx="9148762" cy="0"/>
          </a:xfrm>
          <a:prstGeom prst="line">
            <a:avLst/>
          </a:prstGeom>
          <a:noFill/>
          <a:ln w="9525" cap="flat">
            <a:solidFill>
              <a:srgbClr val="365AA5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da-DK" dirty="0"/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061" y="1989138"/>
            <a:ext cx="3505200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72" name="Rectangle 8"/>
          <p:cNvSpPr>
            <a:spLocks noGrp="1" noChangeArrowheads="1"/>
          </p:cNvSpPr>
          <p:nvPr>
            <p:ph type="title"/>
          </p:nvPr>
        </p:nvSpPr>
        <p:spPr>
          <a:xfrm>
            <a:off x="1158875" y="2336148"/>
            <a:ext cx="6840537" cy="1905000"/>
          </a:xfrm>
          <a:ln/>
        </p:spPr>
        <p:txBody>
          <a:bodyPr>
            <a:noAutofit/>
          </a:bodyPr>
          <a:lstStyle/>
          <a:p>
            <a: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Thank you!</a:t>
            </a: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3DAE2D6E-6E3F-3D44-A697-8CD501026D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9"/>
          <a:stretch/>
        </p:blipFill>
        <p:spPr bwMode="auto">
          <a:xfrm>
            <a:off x="7624775" y="-702"/>
            <a:ext cx="1504473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A1C2CF8A-084A-D644-A3EA-0862A16D04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181" y="247055"/>
            <a:ext cx="14224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5921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81524" y="450167"/>
            <a:ext cx="6577200" cy="907200"/>
          </a:xfrm>
        </p:spPr>
        <p:txBody>
          <a:bodyPr>
            <a:noAutofit/>
          </a:bodyPr>
          <a:lstStyle/>
          <a:p>
            <a:pPr marL="342900" indent="-342900"/>
            <a:r>
              <a:rPr lang="en-GB" sz="3600" b="1" dirty="0">
                <a:solidFill>
                  <a:srgbClr val="000000"/>
                </a:solidFill>
                <a:latin typeface="Calibri"/>
                <a:cs typeface="Calibri"/>
              </a:rPr>
              <a:t>References</a:t>
            </a:r>
          </a:p>
        </p:txBody>
      </p:sp>
      <p:sp>
        <p:nvSpPr>
          <p:cNvPr id="2" name="Rektangel 1"/>
          <p:cNvSpPr/>
          <p:nvPr/>
        </p:nvSpPr>
        <p:spPr>
          <a:xfrm>
            <a:off x="251520" y="1361348"/>
            <a:ext cx="8892480" cy="551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aseline="-25000" dirty="0">
                <a:cs typeface="Calibri" panose="020F0502020204030204" pitchFamily="34" charset="0"/>
              </a:rPr>
              <a:t>Al-Ani, B., </a:t>
            </a:r>
            <a:r>
              <a:rPr lang="en-US" sz="1400" baseline="-25000" dirty="0" err="1">
                <a:cs typeface="Calibri" panose="020F0502020204030204" pitchFamily="34" charset="0"/>
              </a:rPr>
              <a:t>Horspool</a:t>
            </a:r>
            <a:r>
              <a:rPr lang="en-US" sz="1400" baseline="-25000" dirty="0">
                <a:cs typeface="Calibri" panose="020F0502020204030204" pitchFamily="34" charset="0"/>
              </a:rPr>
              <a:t>,  a. and Bligh, M. C. (2011) ‘Collaborating with “virtual strangers”: Towards developing a framework for leadership in distributed teams’, </a:t>
            </a:r>
            <a:r>
              <a:rPr lang="en-US" sz="1400" i="1" baseline="-25000" dirty="0">
                <a:cs typeface="Calibri" panose="020F0502020204030204" pitchFamily="34" charset="0"/>
              </a:rPr>
              <a:t>Leadership</a:t>
            </a:r>
            <a:r>
              <a:rPr lang="en-US" sz="1400" baseline="-25000" dirty="0">
                <a:cs typeface="Calibri" panose="020F0502020204030204" pitchFamily="34" charset="0"/>
              </a:rPr>
              <a:t>, 7(3), pp. 219–249. </a:t>
            </a:r>
          </a:p>
          <a:p>
            <a:r>
              <a:rPr lang="en-US" sz="1400" baseline="-25000" dirty="0" err="1">
                <a:cs typeface="Calibri" panose="020F0502020204030204" pitchFamily="34" charset="0"/>
              </a:rPr>
              <a:t>Angouri</a:t>
            </a:r>
            <a:r>
              <a:rPr lang="en-US" sz="1400" baseline="-25000" dirty="0">
                <a:cs typeface="Calibri" panose="020F0502020204030204" pitchFamily="34" charset="0"/>
              </a:rPr>
              <a:t>, J. and </a:t>
            </a:r>
            <a:r>
              <a:rPr lang="en-US" sz="1400" baseline="-25000" dirty="0" err="1">
                <a:cs typeface="Calibri" panose="020F0502020204030204" pitchFamily="34" charset="0"/>
              </a:rPr>
              <a:t>Marra</a:t>
            </a:r>
            <a:r>
              <a:rPr lang="en-US" sz="1400" baseline="-25000" dirty="0">
                <a:cs typeface="Calibri" panose="020F0502020204030204" pitchFamily="34" charset="0"/>
              </a:rPr>
              <a:t>, M. (2011) ‘“OK one last thing for today then”: Constructing identities in corporate meeting talk.’, </a:t>
            </a:r>
            <a:r>
              <a:rPr lang="en-US" sz="1400" i="1" baseline="-25000" dirty="0">
                <a:cs typeface="Calibri" panose="020F0502020204030204" pitchFamily="34" charset="0"/>
              </a:rPr>
              <a:t>Constructing identities at work.</a:t>
            </a:r>
            <a:r>
              <a:rPr lang="en-US" sz="1400" baseline="-25000" dirty="0">
                <a:cs typeface="Calibri" panose="020F0502020204030204" pitchFamily="34" charset="0"/>
              </a:rPr>
              <a:t>, pp. 85–100. </a:t>
            </a:r>
          </a:p>
          <a:p>
            <a:r>
              <a:rPr lang="da-DK" sz="900" dirty="0" err="1"/>
              <a:t>Antaki</a:t>
            </a:r>
            <a:r>
              <a:rPr lang="da-DK" sz="900" dirty="0"/>
              <a:t>, C. (2011). </a:t>
            </a:r>
            <a:r>
              <a:rPr lang="da-DK" sz="900" dirty="0" err="1"/>
              <a:t>Six</a:t>
            </a:r>
            <a:r>
              <a:rPr lang="da-DK" sz="900" dirty="0"/>
              <a:t> Kinds of Applied </a:t>
            </a:r>
            <a:r>
              <a:rPr lang="da-DK" sz="900" dirty="0" err="1"/>
              <a:t>Conversation</a:t>
            </a:r>
            <a:r>
              <a:rPr lang="da-DK" sz="900" dirty="0"/>
              <a:t> Analysis. In C. </a:t>
            </a:r>
            <a:r>
              <a:rPr lang="da-DK" sz="900" dirty="0" err="1"/>
              <a:t>Antaki</a:t>
            </a:r>
            <a:r>
              <a:rPr lang="da-DK" sz="900" dirty="0"/>
              <a:t> (Ed.), </a:t>
            </a:r>
            <a:r>
              <a:rPr lang="da-DK" sz="900" i="1" dirty="0"/>
              <a:t>Applied </a:t>
            </a:r>
            <a:r>
              <a:rPr lang="da-DK" sz="900" i="1" dirty="0" err="1"/>
              <a:t>Conversation</a:t>
            </a:r>
            <a:r>
              <a:rPr lang="da-DK" sz="900" i="1" dirty="0"/>
              <a:t> Analysis. Intervention and Change in </a:t>
            </a:r>
            <a:r>
              <a:rPr lang="da-DK" sz="900" i="1" dirty="0" err="1"/>
              <a:t>Institutional</a:t>
            </a:r>
            <a:r>
              <a:rPr lang="da-DK" sz="900" i="1" dirty="0"/>
              <a:t> Talk</a:t>
            </a:r>
            <a:r>
              <a:rPr lang="da-DK" sz="900" dirty="0"/>
              <a:t>. London: Palgrave </a:t>
            </a:r>
            <a:r>
              <a:rPr lang="da-DK" sz="900" dirty="0" err="1"/>
              <a:t>Macmillan</a:t>
            </a:r>
            <a:r>
              <a:rPr lang="da-DK" sz="900" dirty="0"/>
              <a:t>.</a:t>
            </a:r>
          </a:p>
          <a:p>
            <a:r>
              <a:rPr lang="en-US" sz="1400" baseline="-25000" dirty="0" err="1">
                <a:cs typeface="Calibri" panose="020F0502020204030204" pitchFamily="34" charset="0"/>
              </a:rPr>
              <a:t>Asmuss</a:t>
            </a:r>
            <a:r>
              <a:rPr lang="en-US" sz="1400" baseline="-25000" dirty="0">
                <a:cs typeface="Calibri" panose="020F0502020204030204" pitchFamily="34" charset="0"/>
              </a:rPr>
              <a:t>, B. and </a:t>
            </a:r>
            <a:r>
              <a:rPr lang="en-US" sz="1400" baseline="-25000" dirty="0" err="1">
                <a:cs typeface="Calibri" panose="020F0502020204030204" pitchFamily="34" charset="0"/>
              </a:rPr>
              <a:t>Svennevig</a:t>
            </a:r>
            <a:r>
              <a:rPr lang="en-US" sz="1400" baseline="-25000" dirty="0">
                <a:cs typeface="Calibri" panose="020F0502020204030204" pitchFamily="34" charset="0"/>
              </a:rPr>
              <a:t>, J. (2009) ‘Meeting Talk: An Introduction’, </a:t>
            </a:r>
            <a:r>
              <a:rPr lang="en-US" sz="1400" i="1" baseline="-25000" dirty="0">
                <a:cs typeface="Calibri" panose="020F0502020204030204" pitchFamily="34" charset="0"/>
              </a:rPr>
              <a:t>Journal of Business Communication</a:t>
            </a:r>
            <a:r>
              <a:rPr lang="en-US" sz="1400" baseline="-25000" dirty="0">
                <a:cs typeface="Calibri" panose="020F0502020204030204" pitchFamily="34" charset="0"/>
              </a:rPr>
              <a:t>, 46(1), pp. 3–22. d</a:t>
            </a:r>
          </a:p>
          <a:p>
            <a:r>
              <a:rPr lang="en-US" sz="1400" baseline="-25000" dirty="0">
                <a:cs typeface="Calibri" panose="020F0502020204030204" pitchFamily="34" charset="0"/>
              </a:rPr>
              <a:t>Bell, B. S. and Kozlowski, S. W. J. (2002) ‘A Typology of Virtual Teams: Implications for Effective Leadership’, </a:t>
            </a:r>
            <a:r>
              <a:rPr lang="en-US" sz="1400" i="1" baseline="-25000" dirty="0">
                <a:cs typeface="Calibri" panose="020F0502020204030204" pitchFamily="34" charset="0"/>
              </a:rPr>
              <a:t>Group &amp; Organization Management</a:t>
            </a:r>
            <a:r>
              <a:rPr lang="en-US" sz="1400" baseline="-25000" dirty="0">
                <a:cs typeface="Calibri" panose="020F0502020204030204" pitchFamily="34" charset="0"/>
              </a:rPr>
              <a:t>, 27(1), pp. 14–49. </a:t>
            </a:r>
          </a:p>
          <a:p>
            <a:r>
              <a:rPr lang="en-US" sz="1400" baseline="-25000" dirty="0">
                <a:cs typeface="Calibri" panose="020F0502020204030204" pitchFamily="34" charset="0"/>
              </a:rPr>
              <a:t>Boden, D. (1994) </a:t>
            </a:r>
            <a:r>
              <a:rPr lang="en-US" sz="1400" i="1" baseline="-25000" dirty="0">
                <a:cs typeface="Calibri" panose="020F0502020204030204" pitchFamily="34" charset="0"/>
              </a:rPr>
              <a:t>Business of Talk</a:t>
            </a:r>
            <a:r>
              <a:rPr lang="en-US" sz="1400" baseline="-25000" dirty="0">
                <a:cs typeface="Calibri" panose="020F0502020204030204" pitchFamily="34" charset="0"/>
              </a:rPr>
              <a:t>. Wiley.</a:t>
            </a:r>
          </a:p>
          <a:p>
            <a:r>
              <a:rPr lang="en-US" sz="1400" baseline="-25000" dirty="0">
                <a:cs typeface="Calibri" panose="020F0502020204030204" pitchFamily="34" charset="0"/>
              </a:rPr>
              <a:t>Bolden, R. and Gosling, J. (2008) ‘Leadership competencies: time to change the tune?’, 2(2), pp. 147–163. Carroll, B. and Levy, L. (2010) ‘Leadership Development as Identity Construction’, </a:t>
            </a:r>
            <a:r>
              <a:rPr lang="en-US" sz="1400" i="1" baseline="-25000" dirty="0">
                <a:cs typeface="Calibri" panose="020F0502020204030204" pitchFamily="34" charset="0"/>
              </a:rPr>
              <a:t>Management Communication Quarterly</a:t>
            </a:r>
            <a:r>
              <a:rPr lang="en-US" sz="1400" baseline="-25000" dirty="0">
                <a:cs typeface="Calibri" panose="020F0502020204030204" pitchFamily="34" charset="0"/>
              </a:rPr>
              <a:t>, 24(2), pp. 211–231. </a:t>
            </a:r>
          </a:p>
          <a:p>
            <a:r>
              <a:rPr lang="da-DK" sz="1000" dirty="0"/>
              <a:t>Bolden, R., 2011. Distributed </a:t>
            </a:r>
            <a:r>
              <a:rPr lang="da-DK" sz="1000" dirty="0" err="1"/>
              <a:t>leadership</a:t>
            </a:r>
            <a:r>
              <a:rPr lang="da-DK" sz="1000" dirty="0"/>
              <a:t> in </a:t>
            </a:r>
            <a:r>
              <a:rPr lang="da-DK" sz="1000" dirty="0" err="1"/>
              <a:t>organizations</a:t>
            </a:r>
            <a:r>
              <a:rPr lang="da-DK" sz="1000" dirty="0"/>
              <a:t>: A </a:t>
            </a:r>
            <a:r>
              <a:rPr lang="da-DK" sz="1000" dirty="0" err="1"/>
              <a:t>review</a:t>
            </a:r>
            <a:r>
              <a:rPr lang="da-DK" sz="1000" dirty="0"/>
              <a:t> of </a:t>
            </a:r>
            <a:r>
              <a:rPr lang="da-DK" sz="1000" dirty="0" err="1"/>
              <a:t>theory</a:t>
            </a:r>
            <a:r>
              <a:rPr lang="da-DK" sz="1000" dirty="0"/>
              <a:t> and research. </a:t>
            </a:r>
            <a:r>
              <a:rPr lang="da-DK" sz="1000" i="1" dirty="0"/>
              <a:t>International Journal of Management </a:t>
            </a:r>
            <a:r>
              <a:rPr lang="da-DK" sz="1000" i="1" dirty="0" err="1"/>
              <a:t>Reviews</a:t>
            </a:r>
            <a:r>
              <a:rPr lang="da-DK" sz="1000" dirty="0"/>
              <a:t>, 13(3), pp.251–269 </a:t>
            </a:r>
          </a:p>
          <a:p>
            <a:r>
              <a:rPr lang="en-US" sz="1400" baseline="-25000" dirty="0">
                <a:cs typeface="Calibri" panose="020F0502020204030204" pitchFamily="34" charset="0"/>
              </a:rPr>
              <a:t>Carroll, B., Levy, L. and Richmond, D. (2008) ‘Leadership as Practice: Challenging the Competency Paradigm’, </a:t>
            </a:r>
            <a:r>
              <a:rPr lang="en-US" sz="1400" i="1" baseline="-25000" dirty="0">
                <a:cs typeface="Calibri" panose="020F0502020204030204" pitchFamily="34" charset="0"/>
              </a:rPr>
              <a:t>Leadership</a:t>
            </a:r>
            <a:r>
              <a:rPr lang="en-US" sz="1400" baseline="-25000" dirty="0">
                <a:cs typeface="Calibri" panose="020F0502020204030204" pitchFamily="34" charset="0"/>
              </a:rPr>
              <a:t>, 4(4), pp. 363–379. </a:t>
            </a:r>
            <a:r>
              <a:rPr lang="en-US" sz="1400" baseline="-25000" dirty="0" err="1">
                <a:cs typeface="Calibri" panose="020F0502020204030204" pitchFamily="34" charset="0"/>
              </a:rPr>
              <a:t>Cicmil</a:t>
            </a:r>
            <a:r>
              <a:rPr lang="en-US" sz="1400" baseline="-25000" dirty="0">
                <a:cs typeface="Calibri" panose="020F0502020204030204" pitchFamily="34" charset="0"/>
              </a:rPr>
              <a:t>, S. </a:t>
            </a:r>
            <a:r>
              <a:rPr lang="en-US" sz="1400" i="1" baseline="-25000" dirty="0">
                <a:cs typeface="Calibri" panose="020F0502020204030204" pitchFamily="34" charset="0"/>
              </a:rPr>
              <a:t>et al.</a:t>
            </a:r>
            <a:r>
              <a:rPr lang="en-US" sz="1400" baseline="-25000" dirty="0">
                <a:cs typeface="Calibri" panose="020F0502020204030204" pitchFamily="34" charset="0"/>
              </a:rPr>
              <a:t> (2006) ‘Rethinking Project Management: Researching the actuality of projects’, </a:t>
            </a:r>
            <a:r>
              <a:rPr lang="en-US" sz="1400" i="1" baseline="-25000" dirty="0">
                <a:cs typeface="Calibri" panose="020F0502020204030204" pitchFamily="34" charset="0"/>
              </a:rPr>
              <a:t>International Journal of Project Management</a:t>
            </a:r>
            <a:r>
              <a:rPr lang="en-US" sz="1400" baseline="-25000" dirty="0">
                <a:cs typeface="Calibri" panose="020F0502020204030204" pitchFamily="34" charset="0"/>
              </a:rPr>
              <a:t>, 24(8), pp. 675–686. </a:t>
            </a:r>
          </a:p>
          <a:p>
            <a:r>
              <a:rPr lang="da-DK" sz="1000" dirty="0">
                <a:cs typeface="Calibri" panose="020F0502020204030204" pitchFamily="34" charset="0"/>
              </a:rPr>
              <a:t>Carson, J.B., </a:t>
            </a:r>
            <a:r>
              <a:rPr lang="da-DK" sz="1000" dirty="0" err="1">
                <a:cs typeface="Calibri" panose="020F0502020204030204" pitchFamily="34" charset="0"/>
              </a:rPr>
              <a:t>Tesluk</a:t>
            </a:r>
            <a:r>
              <a:rPr lang="da-DK" sz="1000" dirty="0">
                <a:cs typeface="Calibri" panose="020F0502020204030204" pitchFamily="34" charset="0"/>
              </a:rPr>
              <a:t>, P.E. &amp; </a:t>
            </a:r>
            <a:r>
              <a:rPr lang="da-DK" sz="1000" dirty="0" err="1">
                <a:cs typeface="Calibri" panose="020F0502020204030204" pitchFamily="34" charset="0"/>
              </a:rPr>
              <a:t>Marrone</a:t>
            </a:r>
            <a:r>
              <a:rPr lang="da-DK" sz="1000" dirty="0">
                <a:cs typeface="Calibri" panose="020F0502020204030204" pitchFamily="34" charset="0"/>
              </a:rPr>
              <a:t>, J. a, 2007. Shared </a:t>
            </a:r>
            <a:r>
              <a:rPr lang="da-DK" sz="1000" dirty="0" err="1">
                <a:cs typeface="Calibri" panose="020F0502020204030204" pitchFamily="34" charset="0"/>
              </a:rPr>
              <a:t>leadership</a:t>
            </a:r>
            <a:r>
              <a:rPr lang="da-DK" sz="1000" dirty="0">
                <a:cs typeface="Calibri" panose="020F0502020204030204" pitchFamily="34" charset="0"/>
              </a:rPr>
              <a:t> in teams: An </a:t>
            </a:r>
            <a:r>
              <a:rPr lang="da-DK" sz="1000" dirty="0" err="1">
                <a:cs typeface="Calibri" panose="020F0502020204030204" pitchFamily="34" charset="0"/>
              </a:rPr>
              <a:t>investigation</a:t>
            </a:r>
            <a:r>
              <a:rPr lang="da-DK" sz="1000" dirty="0">
                <a:cs typeface="Calibri" panose="020F0502020204030204" pitchFamily="34" charset="0"/>
              </a:rPr>
              <a:t> of </a:t>
            </a:r>
            <a:r>
              <a:rPr lang="da-DK" sz="1000" dirty="0" err="1">
                <a:cs typeface="Calibri" panose="020F0502020204030204" pitchFamily="34" charset="0"/>
              </a:rPr>
              <a:t>antecednt</a:t>
            </a:r>
            <a:r>
              <a:rPr lang="da-DK" sz="1000" dirty="0">
                <a:cs typeface="Calibri" panose="020F0502020204030204" pitchFamily="34" charset="0"/>
              </a:rPr>
              <a:t> </a:t>
            </a:r>
            <a:r>
              <a:rPr lang="da-DK" sz="1000" dirty="0" err="1">
                <a:cs typeface="Calibri" panose="020F0502020204030204" pitchFamily="34" charset="0"/>
              </a:rPr>
              <a:t>conditions</a:t>
            </a:r>
            <a:r>
              <a:rPr lang="da-DK" sz="1000" dirty="0">
                <a:cs typeface="Calibri" panose="020F0502020204030204" pitchFamily="34" charset="0"/>
              </a:rPr>
              <a:t> and performance. </a:t>
            </a:r>
            <a:r>
              <a:rPr lang="da-DK" sz="1000" i="1" dirty="0">
                <a:cs typeface="Calibri" panose="020F0502020204030204" pitchFamily="34" charset="0"/>
              </a:rPr>
              <a:t>Academy of Management Journal</a:t>
            </a:r>
            <a:r>
              <a:rPr lang="da-DK" sz="1000" dirty="0">
                <a:cs typeface="Calibri" panose="020F0502020204030204" pitchFamily="34" charset="0"/>
              </a:rPr>
              <a:t>, 50(5), pp.1217–1234 </a:t>
            </a:r>
          </a:p>
          <a:p>
            <a:r>
              <a:rPr lang="en-US" sz="1400" baseline="-25000" dirty="0" err="1">
                <a:cs typeface="Calibri" panose="020F0502020204030204" pitchFamily="34" charset="0"/>
              </a:rPr>
              <a:t>Cicmil</a:t>
            </a:r>
            <a:r>
              <a:rPr lang="en-US" sz="1400" baseline="-25000" dirty="0">
                <a:cs typeface="Calibri" panose="020F0502020204030204" pitchFamily="34" charset="0"/>
              </a:rPr>
              <a:t>, S. and Hodgson, D. (2006) ‘New possibilities for project management theory: A critical engagement’, </a:t>
            </a:r>
            <a:r>
              <a:rPr lang="en-US" sz="1400" i="1" baseline="-25000" dirty="0">
                <a:cs typeface="Calibri" panose="020F0502020204030204" pitchFamily="34" charset="0"/>
              </a:rPr>
              <a:t>Project Management Journal</a:t>
            </a:r>
            <a:r>
              <a:rPr lang="en-US" sz="1400" baseline="-25000" dirty="0">
                <a:cs typeface="Calibri" panose="020F0502020204030204" pitchFamily="34" charset="0"/>
              </a:rPr>
              <a:t>, 38(3), pp. 111–122. </a:t>
            </a:r>
          </a:p>
          <a:p>
            <a:r>
              <a:rPr lang="en-US" sz="1400" baseline="-25000" dirty="0">
                <a:cs typeface="Calibri" panose="020F0502020204030204" pitchFamily="34" charset="0"/>
              </a:rPr>
              <a:t>Clifton, J. (2009) ‘Beyond taxonomies of influence: “Doing” influence and making decisions in management team meetings’, </a:t>
            </a:r>
            <a:r>
              <a:rPr lang="en-US" sz="1400" i="1" baseline="-25000" dirty="0">
                <a:cs typeface="Calibri" panose="020F0502020204030204" pitchFamily="34" charset="0"/>
              </a:rPr>
              <a:t>Journal of Business Communication</a:t>
            </a:r>
            <a:r>
              <a:rPr lang="en-US" sz="1400" baseline="-25000" dirty="0">
                <a:cs typeface="Calibri" panose="020F0502020204030204" pitchFamily="34" charset="0"/>
              </a:rPr>
              <a:t>, 46(1), pp. 57–79. </a:t>
            </a:r>
          </a:p>
          <a:p>
            <a:r>
              <a:rPr lang="en-US" sz="1400" baseline="-25000" dirty="0">
                <a:cs typeface="Calibri" panose="020F0502020204030204" pitchFamily="34" charset="0"/>
              </a:rPr>
              <a:t>Clifton, J. (2014) ‘Small stories, positioning, and the discursive construction of leader identity in business meetings’, </a:t>
            </a:r>
            <a:r>
              <a:rPr lang="en-US" sz="1400" i="1" baseline="-25000" dirty="0">
                <a:cs typeface="Calibri" panose="020F0502020204030204" pitchFamily="34" charset="0"/>
              </a:rPr>
              <a:t>Leadership</a:t>
            </a:r>
            <a:r>
              <a:rPr lang="en-US" sz="1400" baseline="-25000" dirty="0">
                <a:cs typeface="Calibri" panose="020F0502020204030204" pitchFamily="34" charset="0"/>
              </a:rPr>
              <a:t>, 10(1), pp. 99–117. </a:t>
            </a:r>
          </a:p>
          <a:p>
            <a:r>
              <a:rPr lang="en-US" sz="1400" baseline="-25000" dirty="0">
                <a:cs typeface="Calibri" panose="020F0502020204030204" pitchFamily="34" charset="0"/>
              </a:rPr>
              <a:t>Clifton, J. (2015) ‘Leaders as ventriloquists. Leader identity and influencing the communicative construction of the </a:t>
            </a:r>
            <a:r>
              <a:rPr lang="en-US" sz="1400" baseline="-25000" dirty="0" err="1">
                <a:cs typeface="Calibri" panose="020F0502020204030204" pitchFamily="34" charset="0"/>
              </a:rPr>
              <a:t>organisation</a:t>
            </a:r>
            <a:r>
              <a:rPr lang="en-US" sz="1400" baseline="-25000" dirty="0">
                <a:cs typeface="Calibri" panose="020F0502020204030204" pitchFamily="34" charset="0"/>
              </a:rPr>
              <a:t>’, </a:t>
            </a:r>
            <a:r>
              <a:rPr lang="en-US" sz="1400" i="1" baseline="-25000" dirty="0">
                <a:cs typeface="Calibri" panose="020F0502020204030204" pitchFamily="34" charset="0"/>
              </a:rPr>
              <a:t>Leadership</a:t>
            </a:r>
            <a:r>
              <a:rPr lang="en-US" sz="1400" baseline="-25000" dirty="0">
                <a:cs typeface="Calibri" panose="020F0502020204030204" pitchFamily="34" charset="0"/>
              </a:rPr>
              <a:t>, 13(3), pp. 1–19. </a:t>
            </a:r>
          </a:p>
          <a:p>
            <a:r>
              <a:rPr lang="da-DK" sz="1000" dirty="0" err="1">
                <a:cs typeface="Calibri" panose="020F0502020204030204" pitchFamily="34" charset="0"/>
              </a:rPr>
              <a:t>Connaughton</a:t>
            </a:r>
            <a:r>
              <a:rPr lang="da-DK" sz="1000" dirty="0">
                <a:cs typeface="Calibri" panose="020F0502020204030204" pitchFamily="34" charset="0"/>
              </a:rPr>
              <a:t>, S., </a:t>
            </a:r>
            <a:r>
              <a:rPr lang="da-DK" sz="1000" dirty="0" err="1">
                <a:cs typeface="Calibri" panose="020F0502020204030204" pitchFamily="34" charset="0"/>
              </a:rPr>
              <a:t>Shuffler</a:t>
            </a:r>
            <a:r>
              <a:rPr lang="da-DK" sz="1000" dirty="0">
                <a:cs typeface="Calibri" panose="020F0502020204030204" pitchFamily="34" charset="0"/>
              </a:rPr>
              <a:t>, M. &amp; </a:t>
            </a:r>
            <a:r>
              <a:rPr lang="da-DK" sz="1000" dirty="0" err="1">
                <a:cs typeface="Calibri" panose="020F0502020204030204" pitchFamily="34" charset="0"/>
              </a:rPr>
              <a:t>Goodwin</a:t>
            </a:r>
            <a:r>
              <a:rPr lang="da-DK" sz="1000" dirty="0">
                <a:cs typeface="Calibri" panose="020F0502020204030204" pitchFamily="34" charset="0"/>
              </a:rPr>
              <a:t>, G.F., 2011. </a:t>
            </a:r>
            <a:r>
              <a:rPr lang="da-DK" sz="1000" dirty="0" err="1">
                <a:cs typeface="Calibri" panose="020F0502020204030204" pitchFamily="34" charset="0"/>
              </a:rPr>
              <a:t>Leading</a:t>
            </a:r>
            <a:r>
              <a:rPr lang="da-DK" sz="1000" dirty="0">
                <a:cs typeface="Calibri" panose="020F0502020204030204" pitchFamily="34" charset="0"/>
              </a:rPr>
              <a:t> </a:t>
            </a:r>
            <a:r>
              <a:rPr lang="da-DK" sz="1000" dirty="0" err="1">
                <a:cs typeface="Calibri" panose="020F0502020204030204" pitchFamily="34" charset="0"/>
              </a:rPr>
              <a:t>distributed</a:t>
            </a:r>
            <a:r>
              <a:rPr lang="da-DK" sz="1000" dirty="0">
                <a:cs typeface="Calibri" panose="020F0502020204030204" pitchFamily="34" charset="0"/>
              </a:rPr>
              <a:t> teams: The </a:t>
            </a:r>
            <a:r>
              <a:rPr lang="da-DK" sz="1000" dirty="0" err="1">
                <a:cs typeface="Calibri" panose="020F0502020204030204" pitchFamily="34" charset="0"/>
              </a:rPr>
              <a:t>communicative</a:t>
            </a:r>
            <a:r>
              <a:rPr lang="da-DK" sz="1000" dirty="0">
                <a:cs typeface="Calibri" panose="020F0502020204030204" pitchFamily="34" charset="0"/>
              </a:rPr>
              <a:t> </a:t>
            </a:r>
            <a:r>
              <a:rPr lang="da-DK" sz="1000" dirty="0" err="1">
                <a:cs typeface="Calibri" panose="020F0502020204030204" pitchFamily="34" charset="0"/>
              </a:rPr>
              <a:t>constitution</a:t>
            </a:r>
            <a:r>
              <a:rPr lang="da-DK" sz="1000" dirty="0">
                <a:cs typeface="Calibri" panose="020F0502020204030204" pitchFamily="34" charset="0"/>
              </a:rPr>
              <a:t> of </a:t>
            </a:r>
            <a:r>
              <a:rPr lang="da-DK" sz="1000" dirty="0" err="1">
                <a:cs typeface="Calibri" panose="020F0502020204030204" pitchFamily="34" charset="0"/>
              </a:rPr>
              <a:t>leadership</a:t>
            </a:r>
            <a:r>
              <a:rPr lang="da-DK" sz="1000" dirty="0">
                <a:cs typeface="Calibri" panose="020F0502020204030204" pitchFamily="34" charset="0"/>
              </a:rPr>
              <a:t>. </a:t>
            </a:r>
            <a:r>
              <a:rPr lang="da-DK" sz="1000" i="1" dirty="0" err="1">
                <a:cs typeface="Calibri" panose="020F0502020204030204" pitchFamily="34" charset="0"/>
              </a:rPr>
              <a:t>Military</a:t>
            </a:r>
            <a:r>
              <a:rPr lang="da-DK" sz="1000" i="1" dirty="0">
                <a:cs typeface="Calibri" panose="020F0502020204030204" pitchFamily="34" charset="0"/>
              </a:rPr>
              <a:t> </a:t>
            </a:r>
            <a:r>
              <a:rPr lang="da-DK" sz="1000" i="1" dirty="0" err="1">
                <a:cs typeface="Calibri" panose="020F0502020204030204" pitchFamily="34" charset="0"/>
              </a:rPr>
              <a:t>Psychology</a:t>
            </a:r>
            <a:r>
              <a:rPr lang="da-DK" sz="1000" dirty="0">
                <a:cs typeface="Calibri" panose="020F0502020204030204" pitchFamily="34" charset="0"/>
              </a:rPr>
              <a:t>, 23(5), pp.502–527.</a:t>
            </a:r>
          </a:p>
          <a:p>
            <a:r>
              <a:rPr lang="en-US" sz="1400" baseline="-25000" dirty="0" err="1">
                <a:cs typeface="Calibri" panose="020F0502020204030204" pitchFamily="34" charset="0"/>
              </a:rPr>
              <a:t>Crevani</a:t>
            </a:r>
            <a:r>
              <a:rPr lang="en-US" sz="1400" baseline="-25000" dirty="0">
                <a:cs typeface="Calibri" panose="020F0502020204030204" pitchFamily="34" charset="0"/>
              </a:rPr>
              <a:t>, L., Lindgren, M. and </a:t>
            </a:r>
            <a:r>
              <a:rPr lang="en-US" sz="1400" baseline="-25000" dirty="0" err="1">
                <a:cs typeface="Calibri" panose="020F0502020204030204" pitchFamily="34" charset="0"/>
              </a:rPr>
              <a:t>Packendorff</a:t>
            </a:r>
            <a:r>
              <a:rPr lang="en-US" sz="1400" baseline="-25000" dirty="0">
                <a:cs typeface="Calibri" panose="020F0502020204030204" pitchFamily="34" charset="0"/>
              </a:rPr>
              <a:t>, J. (2010) ‘Leadership, not leaders: On the study of leadership as practices and interactions’, </a:t>
            </a:r>
            <a:r>
              <a:rPr lang="en-US" sz="1400" i="1" baseline="-25000" dirty="0">
                <a:cs typeface="Calibri" panose="020F0502020204030204" pitchFamily="34" charset="0"/>
              </a:rPr>
              <a:t>Scandinavian Journal of Management</a:t>
            </a:r>
            <a:r>
              <a:rPr lang="en-US" sz="1400" baseline="-25000" dirty="0">
                <a:cs typeface="Calibri" panose="020F0502020204030204" pitchFamily="34" charset="0"/>
              </a:rPr>
              <a:t>. </a:t>
            </a:r>
          </a:p>
          <a:p>
            <a:r>
              <a:rPr lang="en-US" sz="1400" baseline="-25000" dirty="0" err="1">
                <a:cs typeface="Calibri" panose="020F0502020204030204" pitchFamily="34" charset="0"/>
              </a:rPr>
              <a:t>Daim</a:t>
            </a:r>
            <a:r>
              <a:rPr lang="en-US" sz="1400" baseline="-25000" dirty="0">
                <a:cs typeface="Calibri" panose="020F0502020204030204" pitchFamily="34" charset="0"/>
              </a:rPr>
              <a:t>, T. U. </a:t>
            </a:r>
            <a:r>
              <a:rPr lang="en-US" sz="1400" i="1" baseline="-25000" dirty="0">
                <a:cs typeface="Calibri" panose="020F0502020204030204" pitchFamily="34" charset="0"/>
              </a:rPr>
              <a:t>et al.</a:t>
            </a:r>
            <a:r>
              <a:rPr lang="en-US" sz="1400" baseline="-25000" dirty="0">
                <a:cs typeface="Calibri" panose="020F0502020204030204" pitchFamily="34" charset="0"/>
              </a:rPr>
              <a:t> (2012) ‘Exploring the communication breakdown in global virtual teams’, </a:t>
            </a:r>
            <a:r>
              <a:rPr lang="en-US" sz="1400" i="1" baseline="-25000" dirty="0">
                <a:cs typeface="Calibri" panose="020F0502020204030204" pitchFamily="34" charset="0"/>
              </a:rPr>
              <a:t>International Journal of Project Management</a:t>
            </a:r>
            <a:r>
              <a:rPr lang="en-US" sz="1400" baseline="-25000" dirty="0">
                <a:cs typeface="Calibri" panose="020F0502020204030204" pitchFamily="34" charset="0"/>
              </a:rPr>
              <a:t>, 30(2), pp. 199–212. </a:t>
            </a:r>
          </a:p>
          <a:p>
            <a:r>
              <a:rPr lang="en-US" sz="1400" baseline="-25000" dirty="0">
                <a:cs typeface="Calibri" panose="020F0502020204030204" pitchFamily="34" charset="0"/>
              </a:rPr>
              <a:t>Denis, J.-L., Langley, A. and </a:t>
            </a:r>
            <a:r>
              <a:rPr lang="en-US" sz="1400" baseline="-25000" dirty="0" err="1">
                <a:cs typeface="Calibri" panose="020F0502020204030204" pitchFamily="34" charset="0"/>
              </a:rPr>
              <a:t>Sergi</a:t>
            </a:r>
            <a:r>
              <a:rPr lang="en-US" sz="1400" baseline="-25000" dirty="0">
                <a:cs typeface="Calibri" panose="020F0502020204030204" pitchFamily="34" charset="0"/>
              </a:rPr>
              <a:t>, V. (2012) ‘Leadership in the Plural’, </a:t>
            </a:r>
            <a:r>
              <a:rPr lang="en-US" sz="1400" i="1" baseline="-25000" dirty="0">
                <a:cs typeface="Calibri" panose="020F0502020204030204" pitchFamily="34" charset="0"/>
              </a:rPr>
              <a:t>The Academy of Management Annals</a:t>
            </a:r>
            <a:r>
              <a:rPr lang="en-US" sz="1400" baseline="-25000" dirty="0">
                <a:cs typeface="Calibri" panose="020F0502020204030204" pitchFamily="34" charset="0"/>
              </a:rPr>
              <a:t>, 6(1), pp. 211–283. </a:t>
            </a:r>
          </a:p>
          <a:p>
            <a:r>
              <a:rPr lang="en-US" sz="1400" baseline="-25000" dirty="0" err="1">
                <a:cs typeface="Calibri" panose="020F0502020204030204" pitchFamily="34" charset="0"/>
              </a:rPr>
              <a:t>Deppermann</a:t>
            </a:r>
            <a:r>
              <a:rPr lang="en-US" sz="1400" baseline="-25000" dirty="0">
                <a:cs typeface="Calibri" panose="020F0502020204030204" pitchFamily="34" charset="0"/>
              </a:rPr>
              <a:t>, A. (2013) ‘Multimodal interaction from a conversation analytic perspective’, </a:t>
            </a:r>
            <a:r>
              <a:rPr lang="en-US" sz="1400" i="1" baseline="-25000" dirty="0">
                <a:cs typeface="Calibri" panose="020F0502020204030204" pitchFamily="34" charset="0"/>
              </a:rPr>
              <a:t>Journal of Pragmatics</a:t>
            </a:r>
            <a:r>
              <a:rPr lang="en-US" sz="1400" baseline="-25000" dirty="0">
                <a:cs typeface="Calibri" panose="020F0502020204030204" pitchFamily="34" charset="0"/>
              </a:rPr>
              <a:t>, 46, pp. 1–7. </a:t>
            </a:r>
          </a:p>
          <a:p>
            <a:r>
              <a:rPr lang="en-US" sz="1400" baseline="-25000" dirty="0">
                <a:cs typeface="Calibri" panose="020F0502020204030204" pitchFamily="34" charset="0"/>
              </a:rPr>
              <a:t>Fairhurst, G. T. and Connaughton, S. L. (2014) ‘Leadership: A Communicative Perspective’, </a:t>
            </a:r>
            <a:r>
              <a:rPr lang="en-US" sz="1400" i="1" baseline="-25000" dirty="0">
                <a:cs typeface="Calibri" panose="020F0502020204030204" pitchFamily="34" charset="0"/>
              </a:rPr>
              <a:t>Leadership</a:t>
            </a:r>
            <a:r>
              <a:rPr lang="en-US" sz="1400" baseline="-25000" dirty="0">
                <a:cs typeface="Calibri" panose="020F0502020204030204" pitchFamily="34" charset="0"/>
              </a:rPr>
              <a:t>, 10(1), pp. 7–35.</a:t>
            </a:r>
          </a:p>
          <a:p>
            <a:r>
              <a:rPr lang="da-DK" sz="1000" dirty="0">
                <a:cs typeface="Calibri" panose="020F0502020204030204" pitchFamily="34" charset="0"/>
              </a:rPr>
              <a:t>Fletcher, J.K., 2004. The </a:t>
            </a:r>
            <a:r>
              <a:rPr lang="da-DK" sz="1000" dirty="0" err="1">
                <a:cs typeface="Calibri" panose="020F0502020204030204" pitchFamily="34" charset="0"/>
              </a:rPr>
              <a:t>paradox</a:t>
            </a:r>
            <a:r>
              <a:rPr lang="da-DK" sz="1000" dirty="0">
                <a:cs typeface="Calibri" panose="020F0502020204030204" pitchFamily="34" charset="0"/>
              </a:rPr>
              <a:t> of </a:t>
            </a:r>
            <a:r>
              <a:rPr lang="da-DK" sz="1000" dirty="0" err="1">
                <a:cs typeface="Calibri" panose="020F0502020204030204" pitchFamily="34" charset="0"/>
              </a:rPr>
              <a:t>postheroic</a:t>
            </a:r>
            <a:r>
              <a:rPr lang="da-DK" sz="1000" dirty="0">
                <a:cs typeface="Calibri" panose="020F0502020204030204" pitchFamily="34" charset="0"/>
              </a:rPr>
              <a:t> </a:t>
            </a:r>
            <a:r>
              <a:rPr lang="da-DK" sz="1000" dirty="0" err="1">
                <a:cs typeface="Calibri" panose="020F0502020204030204" pitchFamily="34" charset="0"/>
              </a:rPr>
              <a:t>leadership</a:t>
            </a:r>
            <a:r>
              <a:rPr lang="da-DK" sz="1000" dirty="0">
                <a:cs typeface="Calibri" panose="020F0502020204030204" pitchFamily="34" charset="0"/>
              </a:rPr>
              <a:t>: An essay on </a:t>
            </a:r>
            <a:r>
              <a:rPr lang="da-DK" sz="1000" dirty="0" err="1">
                <a:cs typeface="Calibri" panose="020F0502020204030204" pitchFamily="34" charset="0"/>
              </a:rPr>
              <a:t>gender</a:t>
            </a:r>
            <a:r>
              <a:rPr lang="da-DK" sz="1000" dirty="0">
                <a:cs typeface="Calibri" panose="020F0502020204030204" pitchFamily="34" charset="0"/>
              </a:rPr>
              <a:t>, power, and </a:t>
            </a:r>
            <a:r>
              <a:rPr lang="da-DK" sz="1000" dirty="0" err="1">
                <a:cs typeface="Calibri" panose="020F0502020204030204" pitchFamily="34" charset="0"/>
              </a:rPr>
              <a:t>transformational</a:t>
            </a:r>
            <a:r>
              <a:rPr lang="da-DK" sz="1000" dirty="0">
                <a:cs typeface="Calibri" panose="020F0502020204030204" pitchFamily="34" charset="0"/>
              </a:rPr>
              <a:t> </a:t>
            </a:r>
            <a:r>
              <a:rPr lang="da-DK" sz="1000" dirty="0" err="1">
                <a:cs typeface="Calibri" panose="020F0502020204030204" pitchFamily="34" charset="0"/>
              </a:rPr>
              <a:t>change</a:t>
            </a:r>
            <a:r>
              <a:rPr lang="da-DK" sz="1000" dirty="0">
                <a:cs typeface="Calibri" panose="020F0502020204030204" pitchFamily="34" charset="0"/>
              </a:rPr>
              <a:t>. </a:t>
            </a:r>
            <a:r>
              <a:rPr lang="da-DK" sz="1000" i="1" dirty="0" err="1">
                <a:cs typeface="Calibri" panose="020F0502020204030204" pitchFamily="34" charset="0"/>
              </a:rPr>
              <a:t>Leadership</a:t>
            </a:r>
            <a:r>
              <a:rPr lang="da-DK" sz="1000" i="1" dirty="0">
                <a:cs typeface="Calibri" panose="020F0502020204030204" pitchFamily="34" charset="0"/>
              </a:rPr>
              <a:t> </a:t>
            </a:r>
            <a:r>
              <a:rPr lang="da-DK" sz="1000" i="1" dirty="0" err="1">
                <a:cs typeface="Calibri" panose="020F0502020204030204" pitchFamily="34" charset="0"/>
              </a:rPr>
              <a:t>Quarterly</a:t>
            </a:r>
            <a:r>
              <a:rPr lang="da-DK" sz="1000" dirty="0">
                <a:cs typeface="Calibri" panose="020F0502020204030204" pitchFamily="34" charset="0"/>
              </a:rPr>
              <a:t>, 15(5), pp.647–661</a:t>
            </a:r>
            <a:r>
              <a:rPr lang="da-DK" sz="1400" dirty="0">
                <a:cs typeface="Calibri" panose="020F0502020204030204" pitchFamily="34" charset="0"/>
              </a:rPr>
              <a:t>.</a:t>
            </a:r>
          </a:p>
          <a:p>
            <a:r>
              <a:rPr lang="en-US" sz="1400" baseline="-25000" dirty="0">
                <a:cs typeface="Calibri" panose="020F0502020204030204" pitchFamily="34" charset="0"/>
              </a:rPr>
              <a:t>Garfinkel, H. (1967) </a:t>
            </a:r>
            <a:r>
              <a:rPr lang="en-US" sz="1400" i="1" baseline="-25000" dirty="0">
                <a:cs typeface="Calibri" panose="020F0502020204030204" pitchFamily="34" charset="0"/>
              </a:rPr>
              <a:t>Studies in Ethnomethodology</a:t>
            </a:r>
            <a:r>
              <a:rPr lang="en-US" sz="1400" baseline="-25000" dirty="0">
                <a:cs typeface="Calibri" panose="020F0502020204030204" pitchFamily="34" charset="0"/>
              </a:rPr>
              <a:t>. Englewood Cliffs: Prentice-Hall.</a:t>
            </a:r>
          </a:p>
          <a:p>
            <a:r>
              <a:rPr lang="en-US" sz="1400" baseline="-25000" dirty="0" err="1">
                <a:cs typeface="Calibri" panose="020F0502020204030204" pitchFamily="34" charset="0"/>
              </a:rPr>
              <a:t>Geraldi</a:t>
            </a:r>
            <a:r>
              <a:rPr lang="en-US" sz="1400" baseline="-25000" dirty="0">
                <a:cs typeface="Calibri" panose="020F0502020204030204" pitchFamily="34" charset="0"/>
              </a:rPr>
              <a:t>, J. and </a:t>
            </a:r>
            <a:r>
              <a:rPr lang="en-US" sz="1400" baseline="-25000" dirty="0" err="1">
                <a:cs typeface="Calibri" panose="020F0502020204030204" pitchFamily="34" charset="0"/>
              </a:rPr>
              <a:t>Söderlund</a:t>
            </a:r>
            <a:r>
              <a:rPr lang="en-US" sz="1400" baseline="-25000" dirty="0">
                <a:cs typeface="Calibri" panose="020F0502020204030204" pitchFamily="34" charset="0"/>
              </a:rPr>
              <a:t>, J. (2018) ‘Project studies: What it is, where it is going’, </a:t>
            </a:r>
            <a:r>
              <a:rPr lang="en-US" sz="1400" i="1" baseline="-25000" dirty="0">
                <a:cs typeface="Calibri" panose="020F0502020204030204" pitchFamily="34" charset="0"/>
              </a:rPr>
              <a:t>International Journal of Project Management</a:t>
            </a:r>
            <a:r>
              <a:rPr lang="en-US" sz="1400" baseline="-25000" dirty="0">
                <a:cs typeface="Calibri" panose="020F0502020204030204" pitchFamily="34" charset="0"/>
              </a:rPr>
              <a:t>. Elsevier Ltd, APM and IPMA, 36(1), pp. 55–70.</a:t>
            </a:r>
          </a:p>
          <a:p>
            <a:r>
              <a:rPr lang="da-DK" sz="1000" dirty="0" err="1">
                <a:cs typeface="Calibri" panose="020F0502020204030204" pitchFamily="34" charset="0"/>
              </a:rPr>
              <a:t>Gergen</a:t>
            </a:r>
            <a:r>
              <a:rPr lang="da-DK" sz="1000" dirty="0">
                <a:cs typeface="Calibri" panose="020F0502020204030204" pitchFamily="34" charset="0"/>
              </a:rPr>
              <a:t>, K.J. &amp; Hersted, L., 2016. </a:t>
            </a:r>
            <a:r>
              <a:rPr lang="da-DK" sz="1000" dirty="0" err="1">
                <a:cs typeface="Calibri" panose="020F0502020204030204" pitchFamily="34" charset="0"/>
              </a:rPr>
              <a:t>Developing</a:t>
            </a:r>
            <a:r>
              <a:rPr lang="da-DK" sz="1000" dirty="0">
                <a:cs typeface="Calibri" panose="020F0502020204030204" pitchFamily="34" charset="0"/>
              </a:rPr>
              <a:t> </a:t>
            </a:r>
            <a:r>
              <a:rPr lang="da-DK" sz="1000" dirty="0" err="1">
                <a:cs typeface="Calibri" panose="020F0502020204030204" pitchFamily="34" charset="0"/>
              </a:rPr>
              <a:t>leadership</a:t>
            </a:r>
            <a:r>
              <a:rPr lang="da-DK" sz="1000" dirty="0">
                <a:cs typeface="Calibri" panose="020F0502020204030204" pitchFamily="34" charset="0"/>
              </a:rPr>
              <a:t> as </a:t>
            </a:r>
            <a:r>
              <a:rPr lang="da-DK" sz="1000" dirty="0" err="1">
                <a:cs typeface="Calibri" panose="020F0502020204030204" pitchFamily="34" charset="0"/>
              </a:rPr>
              <a:t>dialogic</a:t>
            </a:r>
            <a:r>
              <a:rPr lang="da-DK" sz="1000" dirty="0">
                <a:cs typeface="Calibri" panose="020F0502020204030204" pitchFamily="34" charset="0"/>
              </a:rPr>
              <a:t> </a:t>
            </a:r>
            <a:r>
              <a:rPr lang="da-DK" sz="1000" dirty="0" err="1">
                <a:cs typeface="Calibri" panose="020F0502020204030204" pitchFamily="34" charset="0"/>
              </a:rPr>
              <a:t>practice</a:t>
            </a:r>
            <a:r>
              <a:rPr lang="da-DK" sz="1000" dirty="0">
                <a:cs typeface="Calibri" panose="020F0502020204030204" pitchFamily="34" charset="0"/>
              </a:rPr>
              <a:t>. In J. A. </a:t>
            </a:r>
            <a:r>
              <a:rPr lang="da-DK" sz="1000" dirty="0" err="1">
                <a:cs typeface="Calibri" panose="020F0502020204030204" pitchFamily="34" charset="0"/>
              </a:rPr>
              <a:t>Raelin</a:t>
            </a:r>
            <a:r>
              <a:rPr lang="da-DK" sz="1000" dirty="0">
                <a:cs typeface="Calibri" panose="020F0502020204030204" pitchFamily="34" charset="0"/>
              </a:rPr>
              <a:t>, ed. </a:t>
            </a:r>
            <a:r>
              <a:rPr lang="da-DK" sz="1000" i="1" dirty="0" err="1">
                <a:cs typeface="Calibri" panose="020F0502020204030204" pitchFamily="34" charset="0"/>
              </a:rPr>
              <a:t>Leadership</a:t>
            </a:r>
            <a:r>
              <a:rPr lang="da-DK" sz="1000" i="1" dirty="0">
                <a:cs typeface="Calibri" panose="020F0502020204030204" pitchFamily="34" charset="0"/>
              </a:rPr>
              <a:t>-as-</a:t>
            </a:r>
            <a:r>
              <a:rPr lang="da-DK" sz="1000" i="1" dirty="0" err="1">
                <a:cs typeface="Calibri" panose="020F0502020204030204" pitchFamily="34" charset="0"/>
              </a:rPr>
              <a:t>practice</a:t>
            </a:r>
            <a:r>
              <a:rPr lang="da-DK" sz="1000" i="1" dirty="0">
                <a:cs typeface="Calibri" panose="020F0502020204030204" pitchFamily="34" charset="0"/>
              </a:rPr>
              <a:t>: </a:t>
            </a:r>
            <a:r>
              <a:rPr lang="da-DK" sz="1000" i="1" dirty="0" err="1">
                <a:cs typeface="Calibri" panose="020F0502020204030204" pitchFamily="34" charset="0"/>
              </a:rPr>
              <a:t>theory</a:t>
            </a:r>
            <a:r>
              <a:rPr lang="da-DK" sz="1000" i="1" dirty="0">
                <a:cs typeface="Calibri" panose="020F0502020204030204" pitchFamily="34" charset="0"/>
              </a:rPr>
              <a:t> and </a:t>
            </a:r>
            <a:r>
              <a:rPr lang="da-DK" sz="1000" i="1" dirty="0" err="1">
                <a:cs typeface="Calibri" panose="020F0502020204030204" pitchFamily="34" charset="0"/>
              </a:rPr>
              <a:t>application</a:t>
            </a:r>
            <a:r>
              <a:rPr lang="da-DK" sz="1000" dirty="0">
                <a:cs typeface="Calibri" panose="020F0502020204030204" pitchFamily="34" charset="0"/>
              </a:rPr>
              <a:t>. </a:t>
            </a:r>
            <a:r>
              <a:rPr lang="da-DK" sz="1000" dirty="0" err="1">
                <a:cs typeface="Calibri" panose="020F0502020204030204" pitchFamily="34" charset="0"/>
              </a:rPr>
              <a:t>Routledge</a:t>
            </a:r>
            <a:r>
              <a:rPr lang="da-DK" sz="1000" dirty="0">
                <a:cs typeface="Calibri" panose="020F0502020204030204" pitchFamily="34" charset="0"/>
              </a:rPr>
              <a:t>, </a:t>
            </a:r>
            <a:r>
              <a:rPr lang="da-DK" sz="1000" dirty="0" err="1">
                <a:cs typeface="Calibri" panose="020F0502020204030204" pitchFamily="34" charset="0"/>
              </a:rPr>
              <a:t>pp</a:t>
            </a:r>
            <a:r>
              <a:rPr lang="da-DK" sz="1000" dirty="0">
                <a:cs typeface="Calibri" panose="020F0502020204030204" pitchFamily="34" charset="0"/>
              </a:rPr>
              <a:t>. 178–197.</a:t>
            </a:r>
          </a:p>
          <a:p>
            <a:r>
              <a:rPr lang="en-US" sz="1400" baseline="-25000" dirty="0">
                <a:cs typeface="Calibri" panose="020F0502020204030204" pitchFamily="34" charset="0"/>
              </a:rPr>
              <a:t>Graf, E. (2011) ‘“Yes then I will tell you maybe a little bit about the procedure” – Constructing Professional Identity where there is not yet a Profession: The Case of Executive Coaching’, in </a:t>
            </a:r>
            <a:r>
              <a:rPr lang="en-US" sz="1400" baseline="-25000" dirty="0" err="1">
                <a:cs typeface="Calibri" panose="020F0502020204030204" pitchFamily="34" charset="0"/>
              </a:rPr>
              <a:t>Marra</a:t>
            </a:r>
            <a:r>
              <a:rPr lang="en-US" sz="1400" baseline="-25000" dirty="0">
                <a:cs typeface="Calibri" panose="020F0502020204030204" pitchFamily="34" charset="0"/>
              </a:rPr>
              <a:t>, M. and </a:t>
            </a:r>
            <a:r>
              <a:rPr lang="en-US" sz="1400" baseline="-25000" dirty="0" err="1">
                <a:cs typeface="Calibri" panose="020F0502020204030204" pitchFamily="34" charset="0"/>
              </a:rPr>
              <a:t>Angouri</a:t>
            </a:r>
            <a:r>
              <a:rPr lang="en-US" sz="1400" baseline="-25000" dirty="0">
                <a:cs typeface="Calibri" panose="020F0502020204030204" pitchFamily="34" charset="0"/>
              </a:rPr>
              <a:t>, J. (</a:t>
            </a:r>
            <a:r>
              <a:rPr lang="en-US" sz="1400" baseline="-25000" dirty="0" err="1">
                <a:cs typeface="Calibri" panose="020F0502020204030204" pitchFamily="34" charset="0"/>
              </a:rPr>
              <a:t>eds</a:t>
            </a:r>
            <a:r>
              <a:rPr lang="en-US" sz="1400" baseline="-25000" dirty="0">
                <a:cs typeface="Calibri" panose="020F0502020204030204" pitchFamily="34" charset="0"/>
              </a:rPr>
              <a:t>) </a:t>
            </a:r>
            <a:r>
              <a:rPr lang="en-US" sz="1400" i="1" baseline="-25000" dirty="0">
                <a:cs typeface="Calibri" panose="020F0502020204030204" pitchFamily="34" charset="0"/>
              </a:rPr>
              <a:t>Constructing Identities at Work</a:t>
            </a:r>
            <a:r>
              <a:rPr lang="en-US" sz="1400" baseline="-25000" dirty="0">
                <a:cs typeface="Calibri" panose="020F0502020204030204" pitchFamily="34" charset="0"/>
              </a:rPr>
              <a:t>. Palgrave Macmillan.</a:t>
            </a:r>
          </a:p>
          <a:p>
            <a:r>
              <a:rPr lang="en-US" sz="1400" baseline="-25000" dirty="0">
                <a:cs typeface="Calibri" panose="020F0502020204030204" pitchFamily="34" charset="0"/>
              </a:rPr>
              <a:t>Hassert, L., Nielsen, M. F. and Nielsen, A. M. R. (2016) ‘</a:t>
            </a:r>
            <a:r>
              <a:rPr lang="en-US" sz="1400" baseline="-25000" dirty="0" err="1">
                <a:cs typeface="Calibri" panose="020F0502020204030204" pitchFamily="34" charset="0"/>
              </a:rPr>
              <a:t>Møder</a:t>
            </a:r>
            <a:r>
              <a:rPr lang="en-US" sz="1400" baseline="-25000" dirty="0">
                <a:cs typeface="Calibri" panose="020F0502020204030204" pitchFamily="34" charset="0"/>
              </a:rPr>
              <a:t> via video, web </a:t>
            </a:r>
            <a:r>
              <a:rPr lang="en-US" sz="1400" baseline="-25000" dirty="0" err="1">
                <a:cs typeface="Calibri" panose="020F0502020204030204" pitchFamily="34" charset="0"/>
              </a:rPr>
              <a:t>eller</a:t>
            </a:r>
            <a:r>
              <a:rPr lang="en-US" sz="1400" baseline="-25000" dirty="0">
                <a:cs typeface="Calibri" panose="020F0502020204030204" pitchFamily="34" charset="0"/>
              </a:rPr>
              <a:t> </a:t>
            </a:r>
            <a:r>
              <a:rPr lang="en-US" sz="1400" baseline="-25000" dirty="0" err="1">
                <a:cs typeface="Calibri" panose="020F0502020204030204" pitchFamily="34" charset="0"/>
              </a:rPr>
              <a:t>telefon</a:t>
            </a:r>
            <a:r>
              <a:rPr lang="en-US" sz="1400" baseline="-25000" dirty="0">
                <a:cs typeface="Calibri" panose="020F0502020204030204" pitchFamily="34" charset="0"/>
              </a:rPr>
              <a:t>’, in </a:t>
            </a:r>
            <a:r>
              <a:rPr lang="en-US" sz="1400" i="1" baseline="-25000" dirty="0" err="1">
                <a:cs typeface="Calibri" panose="020F0502020204030204" pitchFamily="34" charset="0"/>
              </a:rPr>
              <a:t>Kommunikation</a:t>
            </a:r>
            <a:r>
              <a:rPr lang="en-US" sz="1400" i="1" baseline="-25000" dirty="0">
                <a:cs typeface="Calibri" panose="020F0502020204030204" pitchFamily="34" charset="0"/>
              </a:rPr>
              <a:t> </a:t>
            </a:r>
            <a:r>
              <a:rPr lang="en-US" sz="1400" i="1" baseline="-25000" dirty="0" err="1">
                <a:cs typeface="Calibri" panose="020F0502020204030204" pitchFamily="34" charset="0"/>
              </a:rPr>
              <a:t>i</a:t>
            </a:r>
            <a:r>
              <a:rPr lang="en-US" sz="1400" i="1" baseline="-25000" dirty="0">
                <a:cs typeface="Calibri" panose="020F0502020204030204" pitchFamily="34" charset="0"/>
              </a:rPr>
              <a:t> </a:t>
            </a:r>
            <a:r>
              <a:rPr lang="en-US" sz="1400" i="1" baseline="-25000" dirty="0" err="1">
                <a:cs typeface="Calibri" panose="020F0502020204030204" pitchFamily="34" charset="0"/>
              </a:rPr>
              <a:t>Internationale</a:t>
            </a:r>
            <a:r>
              <a:rPr lang="en-US" sz="1400" i="1" baseline="-25000" dirty="0">
                <a:cs typeface="Calibri" panose="020F0502020204030204" pitchFamily="34" charset="0"/>
              </a:rPr>
              <a:t> </a:t>
            </a:r>
            <a:r>
              <a:rPr lang="en-US" sz="1400" i="1" baseline="-25000" dirty="0" err="1">
                <a:cs typeface="Calibri" panose="020F0502020204030204" pitchFamily="34" charset="0"/>
              </a:rPr>
              <a:t>Virksomheder</a:t>
            </a:r>
            <a:r>
              <a:rPr lang="en-US" sz="1400" baseline="-25000" dirty="0">
                <a:cs typeface="Calibri" panose="020F0502020204030204" pitchFamily="34" charset="0"/>
              </a:rPr>
              <a:t>. </a:t>
            </a:r>
            <a:r>
              <a:rPr lang="en-US" sz="1400" baseline="-25000" dirty="0" err="1">
                <a:cs typeface="Calibri" panose="020F0502020204030204" pitchFamily="34" charset="0"/>
              </a:rPr>
              <a:t>Forlaget</a:t>
            </a:r>
            <a:r>
              <a:rPr lang="en-US" sz="1400" baseline="-25000" dirty="0">
                <a:cs typeface="Calibri" panose="020F0502020204030204" pitchFamily="34" charset="0"/>
              </a:rPr>
              <a:t> </a:t>
            </a:r>
            <a:r>
              <a:rPr lang="en-US" sz="1400" baseline="-25000" dirty="0" err="1">
                <a:cs typeface="Calibri" panose="020F0502020204030204" pitchFamily="34" charset="0"/>
              </a:rPr>
              <a:t>Samfundslitteratur</a:t>
            </a:r>
            <a:r>
              <a:rPr lang="en-US" sz="1400" baseline="-25000" dirty="0">
                <a:cs typeface="Calibri" panose="020F0502020204030204" pitchFamily="34" charset="0"/>
              </a:rPr>
              <a:t>.</a:t>
            </a:r>
          </a:p>
          <a:p>
            <a:r>
              <a:rPr lang="en-US" sz="1400" baseline="-25000" dirty="0" err="1">
                <a:cs typeface="Calibri" panose="020F0502020204030204" pitchFamily="34" charset="0"/>
              </a:rPr>
              <a:t>Havermans</a:t>
            </a:r>
            <a:r>
              <a:rPr lang="en-US" sz="1400" baseline="-25000" dirty="0">
                <a:cs typeface="Calibri" panose="020F0502020204030204" pitchFamily="34" charset="0"/>
              </a:rPr>
              <a:t>, L., Keegan, A. and Den Hartog, D. (2015) ‘Choosing your words carefully : Leaders ’ narratives of complex emergent problem resolution’, </a:t>
            </a:r>
            <a:r>
              <a:rPr lang="en-US" sz="1400" i="1" baseline="-25000" dirty="0">
                <a:cs typeface="Calibri" panose="020F0502020204030204" pitchFamily="34" charset="0"/>
              </a:rPr>
              <a:t>International Journal of Project Management</a:t>
            </a:r>
            <a:r>
              <a:rPr lang="en-US" sz="1400" baseline="-25000" dirty="0">
                <a:cs typeface="Calibri" panose="020F0502020204030204" pitchFamily="34" charset="0"/>
              </a:rPr>
              <a:t>. Elsevier Ltd and International Project Management Association., 33(5), pp. 973–984. Heath, C. and Luff, P. (1992) ‘Media Space and Communicative Asymmetries: Preliminary Observations of Video-Mediated Interaction’, </a:t>
            </a:r>
            <a:r>
              <a:rPr lang="en-US" sz="1400" i="1" baseline="-25000" dirty="0">
                <a:cs typeface="Calibri" panose="020F0502020204030204" pitchFamily="34" charset="0"/>
              </a:rPr>
              <a:t>Human-Computer Interaction</a:t>
            </a:r>
            <a:r>
              <a:rPr lang="en-US" sz="1400" baseline="-25000" dirty="0">
                <a:cs typeface="Calibri" panose="020F0502020204030204" pitchFamily="34" charset="0"/>
              </a:rPr>
              <a:t>, 7(3), pp. 315–346..</a:t>
            </a:r>
          </a:p>
          <a:p>
            <a:r>
              <a:rPr lang="da-DK" sz="900" dirty="0"/>
              <a:t>Heritage, J., &amp; </a:t>
            </a:r>
            <a:r>
              <a:rPr lang="da-DK" sz="900" dirty="0" err="1"/>
              <a:t>Clayman</a:t>
            </a:r>
            <a:r>
              <a:rPr lang="da-DK" sz="900" dirty="0"/>
              <a:t>, S. E. (2010). </a:t>
            </a:r>
            <a:r>
              <a:rPr lang="da-DK" sz="900" i="1" dirty="0"/>
              <a:t>Talk in Action: </a:t>
            </a:r>
            <a:r>
              <a:rPr lang="da-DK" sz="900" i="1" dirty="0" err="1"/>
              <a:t>Interactions</a:t>
            </a:r>
            <a:r>
              <a:rPr lang="da-DK" sz="900" i="1" dirty="0"/>
              <a:t>, </a:t>
            </a:r>
            <a:r>
              <a:rPr lang="da-DK" sz="900" i="1" dirty="0" err="1"/>
              <a:t>Identities</a:t>
            </a:r>
            <a:r>
              <a:rPr lang="da-DK" sz="900" i="1" dirty="0"/>
              <a:t>, and Institutions</a:t>
            </a:r>
            <a:r>
              <a:rPr lang="da-DK" sz="900" dirty="0"/>
              <a:t>. </a:t>
            </a:r>
            <a:r>
              <a:rPr lang="da-DK" sz="900" dirty="0" err="1"/>
              <a:t>Chichester</a:t>
            </a:r>
            <a:r>
              <a:rPr lang="da-DK" sz="900" dirty="0"/>
              <a:t>: </a:t>
            </a:r>
            <a:r>
              <a:rPr lang="da-DK" sz="900" dirty="0" err="1"/>
              <a:t>Wiley</a:t>
            </a:r>
            <a:r>
              <a:rPr lang="da-DK" sz="900" dirty="0"/>
              <a:t>-Blackwell.</a:t>
            </a:r>
          </a:p>
          <a:p>
            <a:r>
              <a:rPr lang="en-US" sz="1400" baseline="-25000" dirty="0">
                <a:cs typeface="Calibri" panose="020F0502020204030204" pitchFamily="34" charset="0"/>
              </a:rPr>
              <a:t>Hertel, G., </a:t>
            </a:r>
            <a:r>
              <a:rPr lang="en-US" sz="1400" baseline="-25000" dirty="0" err="1">
                <a:cs typeface="Calibri" panose="020F0502020204030204" pitchFamily="34" charset="0"/>
              </a:rPr>
              <a:t>Geister</a:t>
            </a:r>
            <a:r>
              <a:rPr lang="en-US" sz="1400" baseline="-25000" dirty="0">
                <a:cs typeface="Calibri" panose="020F0502020204030204" pitchFamily="34" charset="0"/>
              </a:rPr>
              <a:t>, S. and </a:t>
            </a:r>
            <a:r>
              <a:rPr lang="en-US" sz="1400" baseline="-25000" dirty="0" err="1">
                <a:cs typeface="Calibri" panose="020F0502020204030204" pitchFamily="34" charset="0"/>
              </a:rPr>
              <a:t>Konradt</a:t>
            </a:r>
            <a:r>
              <a:rPr lang="en-US" sz="1400" baseline="-25000" dirty="0">
                <a:cs typeface="Calibri" panose="020F0502020204030204" pitchFamily="34" charset="0"/>
              </a:rPr>
              <a:t>, U. (2005) ‘Managing virtual teams: A review of current empirical research’, </a:t>
            </a:r>
            <a:r>
              <a:rPr lang="en-US" sz="1400" i="1" baseline="-25000" dirty="0">
                <a:cs typeface="Calibri" panose="020F0502020204030204" pitchFamily="34" charset="0"/>
              </a:rPr>
              <a:t>Human Resource Management Review</a:t>
            </a:r>
            <a:r>
              <a:rPr lang="en-US" sz="1400" baseline="-25000" dirty="0">
                <a:cs typeface="Calibri" panose="020F0502020204030204" pitchFamily="34" charset="0"/>
              </a:rPr>
              <a:t>, 15(1), pp. 69–95. </a:t>
            </a:r>
          </a:p>
          <a:p>
            <a:r>
              <a:rPr lang="en-US" sz="1400" baseline="-25000" dirty="0">
                <a:cs typeface="Calibri" panose="020F0502020204030204" pitchFamily="34" charset="0"/>
              </a:rPr>
              <a:t>Holmes, J., </a:t>
            </a:r>
            <a:r>
              <a:rPr lang="en-US" sz="1400" baseline="-25000" dirty="0" err="1">
                <a:cs typeface="Calibri" panose="020F0502020204030204" pitchFamily="34" charset="0"/>
              </a:rPr>
              <a:t>Schnurr</a:t>
            </a:r>
            <a:r>
              <a:rPr lang="en-US" sz="1400" baseline="-25000" dirty="0">
                <a:cs typeface="Calibri" panose="020F0502020204030204" pitchFamily="34" charset="0"/>
              </a:rPr>
              <a:t>, S. and </a:t>
            </a:r>
            <a:r>
              <a:rPr lang="en-US" sz="1400" baseline="-25000" dirty="0" err="1">
                <a:cs typeface="Calibri" panose="020F0502020204030204" pitchFamily="34" charset="0"/>
              </a:rPr>
              <a:t>Marra</a:t>
            </a:r>
            <a:r>
              <a:rPr lang="en-US" sz="1400" baseline="-25000" dirty="0">
                <a:cs typeface="Calibri" panose="020F0502020204030204" pitchFamily="34" charset="0"/>
              </a:rPr>
              <a:t>, M. (2007) ‘Leadership and communication: discursive evidence of a workplace culture change’, </a:t>
            </a:r>
            <a:r>
              <a:rPr lang="en-US" sz="1400" i="1" baseline="-25000" dirty="0">
                <a:cs typeface="Calibri" panose="020F0502020204030204" pitchFamily="34" charset="0"/>
              </a:rPr>
              <a:t>Discourse &amp; Communication</a:t>
            </a:r>
            <a:r>
              <a:rPr lang="en-US" sz="1400" baseline="-25000" dirty="0">
                <a:cs typeface="Calibri" panose="020F0502020204030204" pitchFamily="34" charset="0"/>
              </a:rPr>
              <a:t>, 1(4), pp. 433–451. </a:t>
            </a:r>
          </a:p>
        </p:txBody>
      </p:sp>
    </p:spTree>
    <p:extLst>
      <p:ext uri="{BB962C8B-B14F-4D97-AF65-F5344CB8AC3E}">
        <p14:creationId xmlns:p14="http://schemas.microsoft.com/office/powerpoint/2010/main" val="4222056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50150"/>
            <a:ext cx="8229600" cy="907200"/>
          </a:xfrm>
        </p:spPr>
        <p:txBody>
          <a:bodyPr>
            <a:normAutofit/>
          </a:bodyPr>
          <a:lstStyle/>
          <a:p>
            <a:r>
              <a:rPr lang="en-GB" sz="3600" b="1" dirty="0"/>
              <a:t>Outline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959421" y="1537680"/>
            <a:ext cx="7225157" cy="4587799"/>
          </a:xfrm>
        </p:spPr>
        <p:txBody>
          <a:bodyPr>
            <a:normAutofit/>
          </a:bodyPr>
          <a:lstStyle/>
          <a:p>
            <a:endParaRPr lang="en-GB" sz="2000" dirty="0"/>
          </a:p>
          <a:p>
            <a:r>
              <a:rPr lang="en-GB" sz="2000" dirty="0"/>
              <a:t>Research Question &amp; Key Findings</a:t>
            </a:r>
          </a:p>
          <a:p>
            <a:r>
              <a:rPr lang="en-GB" sz="2000" dirty="0"/>
              <a:t>Literature </a:t>
            </a:r>
          </a:p>
          <a:p>
            <a:r>
              <a:rPr lang="en-GB" sz="2000" dirty="0"/>
              <a:t>Data and method</a:t>
            </a:r>
          </a:p>
          <a:p>
            <a:r>
              <a:rPr lang="en-GB" sz="2000" dirty="0"/>
              <a:t>Data excerpts and findings</a:t>
            </a:r>
          </a:p>
          <a:p>
            <a:r>
              <a:rPr lang="en-GB" sz="2000" dirty="0"/>
              <a:t>Concluding remarks</a:t>
            </a:r>
          </a:p>
        </p:txBody>
      </p:sp>
    </p:spTree>
    <p:extLst>
      <p:ext uri="{BB962C8B-B14F-4D97-AF65-F5344CB8AC3E}">
        <p14:creationId xmlns:p14="http://schemas.microsoft.com/office/powerpoint/2010/main" val="25558447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81524" y="450167"/>
            <a:ext cx="6577200" cy="907200"/>
          </a:xfrm>
        </p:spPr>
        <p:txBody>
          <a:bodyPr>
            <a:noAutofit/>
          </a:bodyPr>
          <a:lstStyle/>
          <a:p>
            <a:pPr marL="342900" indent="-342900"/>
            <a:r>
              <a:rPr lang="en-GB" sz="3600" b="1" dirty="0">
                <a:solidFill>
                  <a:srgbClr val="000000"/>
                </a:solidFill>
                <a:latin typeface="Calibri"/>
                <a:cs typeface="Calibri"/>
              </a:rPr>
              <a:t>References</a:t>
            </a:r>
          </a:p>
        </p:txBody>
      </p:sp>
      <p:sp>
        <p:nvSpPr>
          <p:cNvPr id="14" name="Tekstfelt 13"/>
          <p:cNvSpPr txBox="1"/>
          <p:nvPr/>
        </p:nvSpPr>
        <p:spPr>
          <a:xfrm>
            <a:off x="395536" y="1628800"/>
            <a:ext cx="7848872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endParaRPr lang="da-DK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6" name="Tekstfelt 5"/>
          <p:cNvSpPr txBox="1"/>
          <p:nvPr/>
        </p:nvSpPr>
        <p:spPr>
          <a:xfrm>
            <a:off x="1115616" y="1556792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28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251520" y="1355776"/>
            <a:ext cx="8892480" cy="5365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aseline="-25000" dirty="0"/>
              <a:t>Housley, W. (2000) ‘Category work and knowledgeability within multidisciplinary team meetings’, </a:t>
            </a:r>
            <a:r>
              <a:rPr lang="en-US" sz="1400" i="1" baseline="-25000" dirty="0"/>
              <a:t>Text - Interdisciplinary Journal for the Study of Discourse</a:t>
            </a:r>
            <a:r>
              <a:rPr lang="en-US" sz="1400" baseline="-25000" dirty="0"/>
              <a:t>, 20(1), pp. 83–107. </a:t>
            </a:r>
          </a:p>
          <a:p>
            <a:r>
              <a:rPr lang="en-US" sz="1400" baseline="-25000" dirty="0" err="1"/>
              <a:t>Hällgren</a:t>
            </a:r>
            <a:r>
              <a:rPr lang="en-US" sz="1400" baseline="-25000" dirty="0"/>
              <a:t>, M. and </a:t>
            </a:r>
            <a:r>
              <a:rPr lang="en-US" sz="1400" baseline="-25000" dirty="0" err="1"/>
              <a:t>Söderholm</a:t>
            </a:r>
            <a:r>
              <a:rPr lang="en-US" sz="1400" baseline="-25000" dirty="0"/>
              <a:t>, A. (2010) ‘Orchestrating deviations in global projects: Projects-as-practice observations’, </a:t>
            </a:r>
            <a:r>
              <a:rPr lang="en-US" sz="1400" i="1" baseline="-25000" dirty="0"/>
              <a:t>Scandinavian Journal of Management</a:t>
            </a:r>
            <a:r>
              <a:rPr lang="en-US" sz="1400" baseline="-25000" dirty="0"/>
              <a:t>, 26(4), pp. 352–367. </a:t>
            </a:r>
          </a:p>
          <a:p>
            <a:r>
              <a:rPr lang="en-US" sz="1400" baseline="-25000" dirty="0"/>
              <a:t>Jacobsson, M., Lundin, R. and </a:t>
            </a:r>
            <a:r>
              <a:rPr lang="en-US" sz="1400" baseline="-25000" dirty="0" err="1"/>
              <a:t>Söderholm</a:t>
            </a:r>
            <a:r>
              <a:rPr lang="en-US" sz="1400" baseline="-25000" dirty="0"/>
              <a:t>, A. (2015) ‘Researching Projects and Theorizing Families of Temporary Organizations’, </a:t>
            </a:r>
            <a:r>
              <a:rPr lang="en-US" sz="1400" i="1" baseline="-25000" dirty="0"/>
              <a:t>Project Management </a:t>
            </a:r>
            <a:r>
              <a:rPr lang="en-US" sz="1400" i="1" baseline="-25000" dirty="0" err="1"/>
              <a:t>Jounal</a:t>
            </a:r>
            <a:r>
              <a:rPr lang="en-US" sz="1400" baseline="-25000" dirty="0"/>
              <a:t>, 46(5). </a:t>
            </a:r>
          </a:p>
          <a:p>
            <a:r>
              <a:rPr lang="en-US" sz="1400" baseline="-25000" dirty="0"/>
              <a:t>Kimble, C. (2011) ‘Building effective virtual teams: How to overcome the problems of trust and identity in virtual teams’, </a:t>
            </a:r>
            <a:r>
              <a:rPr lang="en-US" sz="1400" i="1" baseline="-25000" dirty="0"/>
              <a:t>Global Business and Organizational Excellence</a:t>
            </a:r>
            <a:r>
              <a:rPr lang="en-US" sz="1400" baseline="-25000" dirty="0"/>
              <a:t>, 30(2), pp. 6–15. </a:t>
            </a:r>
          </a:p>
          <a:p>
            <a:r>
              <a:rPr lang="en-US" sz="1400" baseline="-25000" dirty="0"/>
              <a:t>Larsson, M. and </a:t>
            </a:r>
            <a:r>
              <a:rPr lang="en-US" sz="1400" baseline="-25000" dirty="0" err="1"/>
              <a:t>Lundholm</a:t>
            </a:r>
            <a:r>
              <a:rPr lang="en-US" sz="1400" baseline="-25000" dirty="0"/>
              <a:t>, S. E. (2010) ‘Leadership as Work-embedded Influence: A Micro-discursive Analysis of an Everyday Interaction in a Bank’, </a:t>
            </a:r>
            <a:r>
              <a:rPr lang="en-US" sz="1400" i="1" baseline="-25000" dirty="0"/>
              <a:t>Leadership</a:t>
            </a:r>
            <a:r>
              <a:rPr lang="en-US" sz="1400" baseline="-25000" dirty="0"/>
              <a:t>, 6(2), pp. 159–184. </a:t>
            </a:r>
          </a:p>
          <a:p>
            <a:r>
              <a:rPr lang="en-US" sz="1400" baseline="-25000" dirty="0"/>
              <a:t>Larsson, M. and </a:t>
            </a:r>
            <a:r>
              <a:rPr lang="en-US" sz="1400" baseline="-25000" dirty="0" err="1"/>
              <a:t>Lundholm</a:t>
            </a:r>
            <a:r>
              <a:rPr lang="en-US" sz="1400" baseline="-25000" dirty="0"/>
              <a:t>, S. E. (2013) ‘Talking work in a bank: A study of organizing properties of leadership in work interactions’, </a:t>
            </a:r>
            <a:r>
              <a:rPr lang="en-US" sz="1400" i="1" baseline="-25000" dirty="0"/>
              <a:t>Human Relations</a:t>
            </a:r>
            <a:r>
              <a:rPr lang="en-US" sz="1400" baseline="-25000" dirty="0"/>
              <a:t>, 66(8). d</a:t>
            </a:r>
          </a:p>
          <a:p>
            <a:r>
              <a:rPr lang="en-US" sz="1400" baseline="-25000" dirty="0"/>
              <a:t>Llewellyn, N. and </a:t>
            </a:r>
            <a:r>
              <a:rPr lang="en-US" sz="1400" baseline="-25000" dirty="0" err="1"/>
              <a:t>Hindmarsh</a:t>
            </a:r>
            <a:r>
              <a:rPr lang="en-US" sz="1400" baseline="-25000" dirty="0"/>
              <a:t>, J. (2010) </a:t>
            </a:r>
            <a:r>
              <a:rPr lang="en-US" sz="1400" i="1" baseline="-25000" dirty="0" err="1"/>
              <a:t>Organisation</a:t>
            </a:r>
            <a:r>
              <a:rPr lang="en-US" sz="1400" i="1" baseline="-25000" dirty="0"/>
              <a:t>, Interaction and Practice. Studies of Ethnomethodology and Conversation Analysis</a:t>
            </a:r>
            <a:r>
              <a:rPr lang="en-US" sz="1400" baseline="-25000" dirty="0"/>
              <a:t>. New York: Cambridge University Press.</a:t>
            </a:r>
          </a:p>
          <a:p>
            <a:r>
              <a:rPr lang="en-US" sz="1400" baseline="-25000" dirty="0"/>
              <a:t>Lundin, R. a. and </a:t>
            </a:r>
            <a:r>
              <a:rPr lang="en-US" sz="1400" baseline="-25000" dirty="0" err="1"/>
              <a:t>Söderholm</a:t>
            </a:r>
            <a:r>
              <a:rPr lang="en-US" sz="1400" baseline="-25000" dirty="0"/>
              <a:t>, A. (1995) ‘A theory of the temporary organization’, </a:t>
            </a:r>
            <a:r>
              <a:rPr lang="en-US" sz="1400" i="1" baseline="-25000" dirty="0"/>
              <a:t>Scandinavian Journal of Management</a:t>
            </a:r>
            <a:r>
              <a:rPr lang="en-US" sz="1400" baseline="-25000" dirty="0"/>
              <a:t>, 11(4), pp. 437–455. </a:t>
            </a:r>
          </a:p>
          <a:p>
            <a:r>
              <a:rPr lang="en-US" sz="1400" baseline="-25000" dirty="0" err="1"/>
              <a:t>Meindi</a:t>
            </a:r>
            <a:r>
              <a:rPr lang="en-US" sz="1400" baseline="-25000" dirty="0"/>
              <a:t>  Sanford, B.; </a:t>
            </a:r>
            <a:r>
              <a:rPr lang="en-US" sz="1400" baseline="-25000" dirty="0" err="1"/>
              <a:t>Dukerich</a:t>
            </a:r>
            <a:r>
              <a:rPr lang="en-US" sz="1400" baseline="-25000" dirty="0"/>
              <a:t>, Janet M., J. R. . E. (1985) ‘The romance of leadership’, </a:t>
            </a:r>
            <a:r>
              <a:rPr lang="en-US" sz="1400" i="1" baseline="-25000" dirty="0"/>
              <a:t>Administrative Science </a:t>
            </a:r>
            <a:r>
              <a:rPr lang="en-US" sz="1400" i="1" baseline="-25000" dirty="0" err="1"/>
              <a:t>Quaterly</a:t>
            </a:r>
            <a:r>
              <a:rPr lang="en-US" sz="1400" baseline="-25000" dirty="0"/>
              <a:t>, 30.</a:t>
            </a:r>
          </a:p>
          <a:p>
            <a:r>
              <a:rPr lang="en-US" sz="1400" baseline="-25000" dirty="0"/>
              <a:t>Van De </a:t>
            </a:r>
            <a:r>
              <a:rPr lang="en-US" sz="1400" baseline="-25000" dirty="0" err="1"/>
              <a:t>Mieroop</a:t>
            </a:r>
            <a:r>
              <a:rPr lang="en-US" sz="1400" baseline="-25000" dirty="0"/>
              <a:t>, D. and </a:t>
            </a:r>
            <a:r>
              <a:rPr lang="en-US" sz="1400" baseline="-25000" dirty="0" err="1"/>
              <a:t>Schnurr</a:t>
            </a:r>
            <a:r>
              <a:rPr lang="en-US" sz="1400" baseline="-25000" dirty="0"/>
              <a:t>, S. (2014) ‘Negotiating meaning and co-constructing </a:t>
            </a:r>
            <a:r>
              <a:rPr lang="en-US" sz="1400" baseline="-25000" dirty="0" err="1"/>
              <a:t>institutionalisable</a:t>
            </a:r>
            <a:r>
              <a:rPr lang="en-US" sz="1400" baseline="-25000" dirty="0"/>
              <a:t> answers: Leadership through gate-keeping in performance appraisal interviews’, </a:t>
            </a:r>
            <a:r>
              <a:rPr lang="en-US" sz="1400" i="1" baseline="-25000" dirty="0"/>
              <a:t>Journal of Pragmatics</a:t>
            </a:r>
            <a:r>
              <a:rPr lang="en-US" sz="1400" baseline="-25000" dirty="0"/>
              <a:t>, 67, pp. 1–16..</a:t>
            </a:r>
          </a:p>
          <a:p>
            <a:r>
              <a:rPr lang="en-US" sz="1400" baseline="-25000" dirty="0" err="1"/>
              <a:t>Nicolini</a:t>
            </a:r>
            <a:r>
              <a:rPr lang="en-US" sz="1400" baseline="-25000" dirty="0"/>
              <a:t>, D. (2009) ‘Zooming in and out : studying practices by switching theoretical lenses and trailing connections’. </a:t>
            </a:r>
          </a:p>
          <a:p>
            <a:r>
              <a:rPr lang="en-US" sz="1400" baseline="-25000" dirty="0"/>
              <a:t>Nielsen, M. F. (2009) ‘Interpretative Management in Business Meetings: Understanding Managers’ Interactional Strategies through Conversation Analysis’, </a:t>
            </a:r>
            <a:r>
              <a:rPr lang="en-US" sz="1400" i="1" baseline="-25000" dirty="0"/>
              <a:t>Journal of Business Communication</a:t>
            </a:r>
            <a:r>
              <a:rPr lang="en-US" sz="1400" baseline="-25000" dirty="0"/>
              <a:t>, 46(1), pp. 23–56. d</a:t>
            </a:r>
          </a:p>
          <a:p>
            <a:r>
              <a:rPr lang="en-US" sz="1400" baseline="-25000" dirty="0"/>
              <a:t>Nielsen, M. F. (2013) ‘Interactional challenges in ICT mediated business meeting interaction. Technologies and Techniques.’, in </a:t>
            </a:r>
            <a:r>
              <a:rPr lang="en-US" sz="1400" i="1" baseline="-25000" dirty="0"/>
              <a:t>International Institute for Ethnomethodology and Conversation Analysis Conference (IIEMCA)</a:t>
            </a:r>
            <a:r>
              <a:rPr lang="en-US" sz="1400" baseline="-25000" dirty="0"/>
              <a:t>.</a:t>
            </a:r>
          </a:p>
          <a:p>
            <a:r>
              <a:rPr lang="da-DK" sz="1000" dirty="0" err="1"/>
              <a:t>Panteli</a:t>
            </a:r>
            <a:r>
              <a:rPr lang="da-DK" sz="1000" dirty="0"/>
              <a:t>, N., 2004. </a:t>
            </a:r>
            <a:r>
              <a:rPr lang="da-DK" sz="1000" dirty="0" err="1"/>
              <a:t>Discursive</a:t>
            </a:r>
            <a:r>
              <a:rPr lang="da-DK" sz="1000" dirty="0"/>
              <a:t> </a:t>
            </a:r>
            <a:r>
              <a:rPr lang="da-DK" sz="1000" dirty="0" err="1"/>
              <a:t>articulations</a:t>
            </a:r>
            <a:r>
              <a:rPr lang="da-DK" sz="1000" dirty="0"/>
              <a:t> of </a:t>
            </a:r>
            <a:r>
              <a:rPr lang="da-DK" sz="1000" dirty="0" err="1"/>
              <a:t>presence</a:t>
            </a:r>
            <a:r>
              <a:rPr lang="da-DK" sz="1000" dirty="0"/>
              <a:t> in virtual </a:t>
            </a:r>
            <a:r>
              <a:rPr lang="da-DK" sz="1000" dirty="0" err="1"/>
              <a:t>organizing</a:t>
            </a:r>
            <a:r>
              <a:rPr lang="da-DK" sz="1000" dirty="0"/>
              <a:t>. </a:t>
            </a:r>
            <a:r>
              <a:rPr lang="da-DK" sz="1000" i="1" dirty="0"/>
              <a:t>Information and Organization</a:t>
            </a:r>
            <a:r>
              <a:rPr lang="da-DK" sz="1000" dirty="0"/>
              <a:t>, 14(1), pp.59–81.</a:t>
            </a:r>
          </a:p>
          <a:p>
            <a:r>
              <a:rPr lang="da-DK" sz="1000" dirty="0" err="1"/>
              <a:t>Panteli</a:t>
            </a:r>
            <a:r>
              <a:rPr lang="da-DK" sz="1000" dirty="0"/>
              <a:t>, N. &amp; </a:t>
            </a:r>
            <a:r>
              <a:rPr lang="da-DK" sz="1000" dirty="0" err="1"/>
              <a:t>Chiasson</a:t>
            </a:r>
            <a:r>
              <a:rPr lang="da-DK" sz="1000" dirty="0"/>
              <a:t>, M., 2008. </a:t>
            </a:r>
            <a:r>
              <a:rPr lang="da-DK" sz="1000" i="1" dirty="0" err="1"/>
              <a:t>Exploring</a:t>
            </a:r>
            <a:r>
              <a:rPr lang="da-DK" sz="1000" i="1" dirty="0"/>
              <a:t> Virtuality </a:t>
            </a:r>
            <a:r>
              <a:rPr lang="da-DK" sz="1000" i="1" dirty="0" err="1"/>
              <a:t>within</a:t>
            </a:r>
            <a:r>
              <a:rPr lang="da-DK" sz="1000" i="1" dirty="0"/>
              <a:t> and </a:t>
            </a:r>
            <a:r>
              <a:rPr lang="da-DK" sz="1000" i="1" dirty="0" err="1"/>
              <a:t>beyond</a:t>
            </a:r>
            <a:r>
              <a:rPr lang="da-DK" sz="1000" i="1" dirty="0"/>
              <a:t> </a:t>
            </a:r>
            <a:r>
              <a:rPr lang="da-DK" sz="1000" i="1" dirty="0" err="1"/>
              <a:t>organizations</a:t>
            </a:r>
            <a:r>
              <a:rPr lang="da-DK" sz="1000" dirty="0"/>
              <a:t> 1st ed., Palgrave </a:t>
            </a:r>
            <a:r>
              <a:rPr lang="da-DK" sz="1000" dirty="0" err="1"/>
              <a:t>Macmillan</a:t>
            </a:r>
            <a:r>
              <a:rPr lang="da-DK" sz="1000" dirty="0"/>
              <a:t>.</a:t>
            </a:r>
          </a:p>
          <a:p>
            <a:r>
              <a:rPr lang="da-DK" sz="1000" dirty="0" err="1"/>
              <a:t>Parry</a:t>
            </a:r>
            <a:r>
              <a:rPr lang="da-DK" sz="1000" dirty="0"/>
              <a:t>, K.W. &amp; </a:t>
            </a:r>
            <a:r>
              <a:rPr lang="da-DK" sz="1000" dirty="0" err="1"/>
              <a:t>Bryman</a:t>
            </a:r>
            <a:r>
              <a:rPr lang="da-DK" sz="1000" dirty="0"/>
              <a:t>, A., 2006. </a:t>
            </a:r>
            <a:r>
              <a:rPr lang="da-DK" sz="1000" dirty="0" err="1"/>
              <a:t>Leadership</a:t>
            </a:r>
            <a:r>
              <a:rPr lang="da-DK" sz="1000" dirty="0"/>
              <a:t> in Organizations. In S. R. </a:t>
            </a:r>
            <a:r>
              <a:rPr lang="da-DK" sz="1000" dirty="0" err="1"/>
              <a:t>Clegg</a:t>
            </a:r>
            <a:r>
              <a:rPr lang="da-DK" sz="1000" dirty="0"/>
              <a:t> et al., eds. </a:t>
            </a:r>
            <a:r>
              <a:rPr lang="da-DK" sz="1000" i="1" dirty="0"/>
              <a:t>The SAGE </a:t>
            </a:r>
            <a:r>
              <a:rPr lang="da-DK" sz="1000" i="1" dirty="0" err="1"/>
              <a:t>Handbook</a:t>
            </a:r>
            <a:r>
              <a:rPr lang="da-DK" sz="1000" i="1" dirty="0"/>
              <a:t> of Organization Studies</a:t>
            </a:r>
            <a:r>
              <a:rPr lang="da-DK" sz="1000" dirty="0"/>
              <a:t>. SAGE Publications, </a:t>
            </a:r>
            <a:r>
              <a:rPr lang="da-DK" sz="1000" dirty="0" err="1"/>
              <a:t>pp</a:t>
            </a:r>
            <a:r>
              <a:rPr lang="da-DK" sz="1000" dirty="0"/>
              <a:t>. 447–468.</a:t>
            </a:r>
          </a:p>
          <a:p>
            <a:r>
              <a:rPr lang="en-US" sz="1400" baseline="-25000" dirty="0"/>
              <a:t>Pearce, C. L., Conger, J. A. and Locke, E. A. (2008) ‘Shared leadership theory’, </a:t>
            </a:r>
            <a:r>
              <a:rPr lang="en-US" sz="1400" i="1" baseline="-25000" dirty="0"/>
              <a:t>Leadership Quarterly</a:t>
            </a:r>
            <a:r>
              <a:rPr lang="en-US" sz="1400" baseline="-25000" dirty="0"/>
              <a:t>, 19(5), pp. 622–628. </a:t>
            </a:r>
          </a:p>
          <a:p>
            <a:r>
              <a:rPr lang="en-US" sz="1400" baseline="-25000" dirty="0"/>
              <a:t>Pearce, C. L., </a:t>
            </a:r>
            <a:r>
              <a:rPr lang="en-US" sz="1400" baseline="-25000" dirty="0" err="1"/>
              <a:t>Manz</a:t>
            </a:r>
            <a:r>
              <a:rPr lang="en-US" sz="1400" baseline="-25000" dirty="0"/>
              <a:t>, C. C. and Sims, H. P. (2009) ‘Where Do We Go From Here?:. Is Shared Leadership the Key to Team Success?’, </a:t>
            </a:r>
            <a:r>
              <a:rPr lang="en-US" sz="1400" i="1" baseline="-25000" dirty="0"/>
              <a:t>Organizational Dynamics</a:t>
            </a:r>
            <a:r>
              <a:rPr lang="en-US" sz="1400" baseline="-25000" dirty="0"/>
              <a:t>, 38(3), pp. 234–238.</a:t>
            </a:r>
          </a:p>
          <a:p>
            <a:r>
              <a:rPr lang="en-US" sz="1400" baseline="-25000" dirty="0"/>
              <a:t>Powell  Gabriele; Ives, Blake, A. P. (2004) ‘Virtual Teams: A Review of Current Literature and Directions for Future Research’, </a:t>
            </a:r>
            <a:r>
              <a:rPr lang="en-US" sz="1400" i="1" baseline="-25000" dirty="0"/>
              <a:t>The Data Base for Advances in Information Systems</a:t>
            </a:r>
            <a:r>
              <a:rPr lang="en-US" sz="1400" baseline="-25000" dirty="0"/>
              <a:t>, 35(1).</a:t>
            </a:r>
          </a:p>
          <a:p>
            <a:r>
              <a:rPr lang="da-DK" sz="900" dirty="0" err="1"/>
              <a:t>Psathas</a:t>
            </a:r>
            <a:r>
              <a:rPr lang="da-DK" sz="900" dirty="0"/>
              <a:t>, G. (1995). </a:t>
            </a:r>
            <a:r>
              <a:rPr lang="da-DK" sz="900" i="1" dirty="0" err="1"/>
              <a:t>Conversation</a:t>
            </a:r>
            <a:r>
              <a:rPr lang="da-DK" sz="900" i="1" dirty="0"/>
              <a:t> Analysis: The </a:t>
            </a:r>
            <a:r>
              <a:rPr lang="da-DK" sz="900" i="1" dirty="0" err="1"/>
              <a:t>Study</a:t>
            </a:r>
            <a:r>
              <a:rPr lang="da-DK" sz="900" i="1" dirty="0"/>
              <a:t> of Talk-in-</a:t>
            </a:r>
            <a:r>
              <a:rPr lang="da-DK" sz="900" i="1" dirty="0" err="1"/>
              <a:t>Interaction</a:t>
            </a:r>
            <a:r>
              <a:rPr lang="da-DK" sz="900" dirty="0"/>
              <a:t>. Thousand </a:t>
            </a:r>
            <a:r>
              <a:rPr lang="da-DK" sz="900" dirty="0" err="1"/>
              <a:t>Oaks</a:t>
            </a:r>
            <a:r>
              <a:rPr lang="da-DK" sz="900" dirty="0"/>
              <a:t>: SAGE Publications.</a:t>
            </a:r>
          </a:p>
          <a:p>
            <a:r>
              <a:rPr lang="en-US" sz="1400" baseline="-25000" dirty="0" err="1"/>
              <a:t>Raelin</a:t>
            </a:r>
            <a:r>
              <a:rPr lang="en-US" sz="1400" baseline="-25000" dirty="0"/>
              <a:t>, J. A. (2007) ‘Toward an Epistemology of Practice’, </a:t>
            </a:r>
            <a:r>
              <a:rPr lang="en-US" sz="1400" i="1" baseline="-25000" dirty="0"/>
              <a:t>Academy of Management Learning &amp; Education</a:t>
            </a:r>
            <a:r>
              <a:rPr lang="en-US" sz="1400" baseline="-25000" dirty="0"/>
              <a:t>, 6(4), pp. 495–519.</a:t>
            </a:r>
          </a:p>
          <a:p>
            <a:r>
              <a:rPr lang="en-US" sz="1400" baseline="-25000" dirty="0"/>
              <a:t>Sacks, H. (1995) </a:t>
            </a:r>
            <a:r>
              <a:rPr lang="en-US" sz="1400" i="1" baseline="-25000" dirty="0"/>
              <a:t>Lectures on Conversation</a:t>
            </a:r>
            <a:r>
              <a:rPr lang="en-US" sz="1400" baseline="-25000" dirty="0"/>
              <a:t>. Edited by Gail Jefferson. Oxford: Blackwell Publishing. </a:t>
            </a:r>
          </a:p>
          <a:p>
            <a:r>
              <a:rPr lang="en-US" sz="1400" baseline="-25000" dirty="0" err="1"/>
              <a:t>Sahlin</a:t>
            </a:r>
            <a:r>
              <a:rPr lang="en-US" sz="1400" baseline="-25000" dirty="0"/>
              <a:t>-Andersson, K. and </a:t>
            </a:r>
            <a:r>
              <a:rPr lang="en-US" sz="1400" baseline="-25000" dirty="0" err="1"/>
              <a:t>Söderholm</a:t>
            </a:r>
            <a:r>
              <a:rPr lang="en-US" sz="1400" baseline="-25000" dirty="0"/>
              <a:t>, A. (2002) ‘The Scandinavian School of Project Studies’, in </a:t>
            </a:r>
            <a:r>
              <a:rPr lang="en-US" sz="1400" baseline="-25000" dirty="0" err="1"/>
              <a:t>Sahlin</a:t>
            </a:r>
            <a:r>
              <a:rPr lang="en-US" sz="1400" baseline="-25000" dirty="0"/>
              <a:t>-Andersson, K. and </a:t>
            </a:r>
            <a:r>
              <a:rPr lang="en-US" sz="1400" baseline="-25000" dirty="0" err="1"/>
              <a:t>Söderholm</a:t>
            </a:r>
            <a:r>
              <a:rPr lang="en-US" sz="1400" baseline="-25000" dirty="0"/>
              <a:t>, A. (</a:t>
            </a:r>
            <a:r>
              <a:rPr lang="en-US" sz="1400" baseline="-25000" dirty="0" err="1"/>
              <a:t>eds</a:t>
            </a:r>
            <a:r>
              <a:rPr lang="en-US" sz="1400" baseline="-25000" dirty="0"/>
              <a:t>) </a:t>
            </a:r>
            <a:r>
              <a:rPr lang="en-US" sz="1400" i="1" baseline="-25000" dirty="0"/>
              <a:t>Beyond project management. New perspectives on the temporary permanent dilemma</a:t>
            </a:r>
            <a:r>
              <a:rPr lang="en-US" sz="1400" baseline="-25000" dirty="0"/>
              <a:t>. Malmo: Copenhagen Business School Press.</a:t>
            </a:r>
          </a:p>
          <a:p>
            <a:r>
              <a:rPr lang="en-US" sz="1400" baseline="-25000" dirty="0" err="1"/>
              <a:t>Schatzki</a:t>
            </a:r>
            <a:r>
              <a:rPr lang="en-US" sz="1400" baseline="-25000" dirty="0"/>
              <a:t>, T. R., Knorr, C. K. and von Savigny, E. (2001) </a:t>
            </a:r>
            <a:r>
              <a:rPr lang="en-US" sz="1400" i="1" baseline="-25000" dirty="0"/>
              <a:t>The practice turn in contemporary theory</a:t>
            </a:r>
            <a:r>
              <a:rPr lang="en-US" sz="1400" baseline="-25000" dirty="0"/>
              <a:t>. London: Routledge.</a:t>
            </a:r>
          </a:p>
          <a:p>
            <a:r>
              <a:rPr lang="en-US" sz="1400" baseline="-25000" dirty="0"/>
              <a:t>Schegloff, E. A. (1986) ‘The Routine as Achievement’, </a:t>
            </a:r>
            <a:r>
              <a:rPr lang="en-US" sz="1400" i="1" baseline="-25000" dirty="0"/>
              <a:t>Human Studies</a:t>
            </a:r>
            <a:r>
              <a:rPr lang="en-US" sz="1400" baseline="-25000" dirty="0"/>
              <a:t>, 9(2–3), pp. 111–151.</a:t>
            </a:r>
          </a:p>
          <a:p>
            <a:r>
              <a:rPr lang="en-US" sz="1400" baseline="-25000" dirty="0" err="1"/>
              <a:t>Schnurr</a:t>
            </a:r>
            <a:r>
              <a:rPr lang="en-US" sz="1400" baseline="-25000" dirty="0"/>
              <a:t>, S. and </a:t>
            </a:r>
            <a:r>
              <a:rPr lang="en-US" sz="1400" baseline="-25000" dirty="0" err="1"/>
              <a:t>Zayts</a:t>
            </a:r>
            <a:r>
              <a:rPr lang="en-US" sz="1400" baseline="-25000" dirty="0"/>
              <a:t>, O. (2011) ‘Be(com) </a:t>
            </a:r>
            <a:r>
              <a:rPr lang="en-US" sz="1400" baseline="-25000" dirty="0" err="1"/>
              <a:t>ing</a:t>
            </a:r>
            <a:r>
              <a:rPr lang="en-US" sz="1400" baseline="-25000" dirty="0"/>
              <a:t> a Leader : A Case Study’, in </a:t>
            </a:r>
            <a:r>
              <a:rPr lang="en-US" sz="1400" baseline="-25000" dirty="0" err="1"/>
              <a:t>Angouri</a:t>
            </a:r>
            <a:r>
              <a:rPr lang="en-US" sz="1400" baseline="-25000" dirty="0"/>
              <a:t>, J. and </a:t>
            </a:r>
            <a:r>
              <a:rPr lang="en-US" sz="1400" baseline="-25000" dirty="0" err="1"/>
              <a:t>Marra</a:t>
            </a:r>
            <a:r>
              <a:rPr lang="en-US" sz="1400" baseline="-25000" dirty="0"/>
              <a:t>, M. (</a:t>
            </a:r>
            <a:r>
              <a:rPr lang="en-US" sz="1400" baseline="-25000" dirty="0" err="1"/>
              <a:t>eds</a:t>
            </a:r>
            <a:r>
              <a:rPr lang="en-US" sz="1400" baseline="-25000" dirty="0"/>
              <a:t>) </a:t>
            </a:r>
            <a:r>
              <a:rPr lang="en-US" sz="1400" i="1" baseline="-25000" dirty="0"/>
              <a:t>Constructing Identities at Work</a:t>
            </a:r>
            <a:r>
              <a:rPr lang="en-US" sz="1400" baseline="-25000" dirty="0"/>
              <a:t>. Palgrave Macmillan, pp. 40–60. </a:t>
            </a:r>
          </a:p>
          <a:p>
            <a:r>
              <a:rPr lang="en-US" sz="1400" baseline="-25000" dirty="0"/>
              <a:t>Whittle,  a. </a:t>
            </a:r>
            <a:r>
              <a:rPr lang="en-US" sz="1400" i="1" baseline="-25000" dirty="0"/>
              <a:t>et al.</a:t>
            </a:r>
            <a:r>
              <a:rPr lang="en-US" sz="1400" baseline="-25000" dirty="0"/>
              <a:t> (2014) ‘Category predication work, discursive leadership and strategic sensemaking’, </a:t>
            </a:r>
            <a:r>
              <a:rPr lang="en-US" sz="1400" i="1" baseline="-25000" dirty="0"/>
              <a:t>Human Relations</a:t>
            </a:r>
            <a:r>
              <a:rPr lang="en-US" sz="1400" baseline="-25000" dirty="0"/>
              <a:t>, 68(3), pp. 377–407.</a:t>
            </a:r>
          </a:p>
          <a:p>
            <a:r>
              <a:rPr lang="en-US" sz="1400" baseline="-25000" dirty="0"/>
              <a:t>Yukl, G. (2012) ‘Effective Leadership Behavior: What We Know and’, </a:t>
            </a:r>
            <a:r>
              <a:rPr lang="en-US" sz="1400" i="1" baseline="-25000" dirty="0"/>
              <a:t>Academy of Management Perspectives</a:t>
            </a:r>
            <a:r>
              <a:rPr lang="en-US" sz="1400" baseline="-25000" dirty="0"/>
              <a:t>, 26(November), pp. 66–85. </a:t>
            </a:r>
          </a:p>
          <a:p>
            <a:endParaRPr lang="en-US" sz="1400" baseline="-25000" dirty="0">
              <a:solidFill>
                <a:srgbClr val="000000"/>
              </a:solidFill>
              <a:cs typeface="Calibri"/>
            </a:endParaRPr>
          </a:p>
          <a:p>
            <a:endParaRPr lang="en-US" sz="1400" baseline="-250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3325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405C69-CA62-AF4D-9429-CC98BC345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7159"/>
            <a:ext cx="8229600" cy="907200"/>
          </a:xfrm>
        </p:spPr>
        <p:txBody>
          <a:bodyPr>
            <a:normAutofit/>
          </a:bodyPr>
          <a:lstStyle/>
          <a:p>
            <a:r>
              <a:rPr lang="da-DK" sz="3600" b="1" dirty="0" err="1"/>
              <a:t>Key</a:t>
            </a:r>
            <a:r>
              <a:rPr lang="da-DK" sz="3600" b="1" dirty="0"/>
              <a:t> Points</a:t>
            </a:r>
            <a:endParaRPr lang="en-US" sz="3600" b="1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903FEA-EBA2-7841-8A62-C3D87F9F5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/>
              <a:t>Research Question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 </a:t>
            </a:r>
          </a:p>
          <a:p>
            <a:r>
              <a:rPr lang="en-US" dirty="0"/>
              <a:t>How are the material resources used in the process of ‘doing leadership’ in virtual team meetings?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Key Findings</a:t>
            </a:r>
            <a:r>
              <a:rPr lang="en-US" dirty="0"/>
              <a:t>: </a:t>
            </a:r>
          </a:p>
          <a:p>
            <a:endParaRPr lang="en-US" b="1" dirty="0">
              <a:solidFill>
                <a:srgbClr val="000000"/>
              </a:solidFill>
              <a:cs typeface="Calibri"/>
            </a:endParaRPr>
          </a:p>
          <a:p>
            <a:r>
              <a:rPr lang="en-US" dirty="0">
                <a:solidFill>
                  <a:srgbClr val="000000"/>
                </a:solidFill>
                <a:cs typeface="Calibri"/>
              </a:rPr>
              <a:t>Leadership as influence </a:t>
            </a:r>
            <a:r>
              <a:rPr lang="en-US" i="1" dirty="0">
                <a:solidFill>
                  <a:srgbClr val="000000"/>
                </a:solidFill>
                <a:cs typeface="Calibri"/>
              </a:rPr>
              <a:t>is</a:t>
            </a:r>
            <a:r>
              <a:rPr lang="en-US" dirty="0">
                <a:solidFill>
                  <a:srgbClr val="000000"/>
                </a:solidFill>
                <a:cs typeface="Calibri"/>
              </a:rPr>
              <a:t> produced in the mundane, virtual meeting interaction </a:t>
            </a:r>
            <a:br>
              <a:rPr lang="en-US" dirty="0"/>
            </a:br>
            <a:endParaRPr lang="en-US" dirty="0"/>
          </a:p>
          <a:p>
            <a:r>
              <a:rPr lang="en-US" dirty="0">
                <a:solidFill>
                  <a:srgbClr val="000000"/>
                </a:solidFill>
                <a:cs typeface="Calibri"/>
              </a:rPr>
              <a:t>Control of virtual tools as a necessity and resource to do leadership in virtual situations</a:t>
            </a:r>
          </a:p>
          <a:p>
            <a:endParaRPr lang="en-US" dirty="0">
              <a:solidFill>
                <a:srgbClr val="000000"/>
              </a:solidFill>
              <a:cs typeface="Calibri"/>
            </a:endParaRPr>
          </a:p>
          <a:p>
            <a:r>
              <a:rPr lang="en-GB" dirty="0">
                <a:solidFill>
                  <a:srgbClr val="000000"/>
                </a:solidFill>
                <a:cs typeface="Calibri"/>
              </a:rPr>
              <a:t>Active sharing of control of the virtual tool enables shared leadership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08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25934"/>
            <a:ext cx="8229600" cy="907200"/>
          </a:xfrm>
        </p:spPr>
        <p:txBody>
          <a:bodyPr>
            <a:normAutofit/>
          </a:bodyPr>
          <a:lstStyle/>
          <a:p>
            <a:r>
              <a:rPr lang="en-GB" sz="3600" b="1" dirty="0"/>
              <a:t>Lines of research informing our study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8B960918-EA42-2A47-96BB-9FC582E3AB98}"/>
              </a:ext>
            </a:extLst>
          </p:cNvPr>
          <p:cNvSpPr/>
          <p:nvPr/>
        </p:nvSpPr>
        <p:spPr>
          <a:xfrm>
            <a:off x="344557" y="1404730"/>
            <a:ext cx="1951812" cy="193016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Leadership studies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9A2210B3-926F-494C-8F5B-8938B3E915C7}"/>
              </a:ext>
            </a:extLst>
          </p:cNvPr>
          <p:cNvSpPr/>
          <p:nvPr/>
        </p:nvSpPr>
        <p:spPr>
          <a:xfrm>
            <a:off x="3669325" y="1308391"/>
            <a:ext cx="1951812" cy="193016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Discursive leadership studies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EC6D6D12-17BE-E147-8859-DCB60EBF8800}"/>
              </a:ext>
            </a:extLst>
          </p:cNvPr>
          <p:cNvSpPr/>
          <p:nvPr/>
        </p:nvSpPr>
        <p:spPr>
          <a:xfrm>
            <a:off x="3110421" y="4811063"/>
            <a:ext cx="1951812" cy="193016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Business meeting studies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AEDDB42B-012F-FA4C-9B2F-2A158359943A}"/>
              </a:ext>
            </a:extLst>
          </p:cNvPr>
          <p:cNvSpPr/>
          <p:nvPr/>
        </p:nvSpPr>
        <p:spPr>
          <a:xfrm>
            <a:off x="330958" y="4498822"/>
            <a:ext cx="1951812" cy="193016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Practice studies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5A9F9256-412A-F549-9D66-D12330A72A11}"/>
              </a:ext>
            </a:extLst>
          </p:cNvPr>
          <p:cNvSpPr/>
          <p:nvPr/>
        </p:nvSpPr>
        <p:spPr>
          <a:xfrm>
            <a:off x="6645337" y="4496637"/>
            <a:ext cx="2113077" cy="193425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Shared/ distributed/ participant leadership</a:t>
            </a:r>
          </a:p>
          <a:p>
            <a:pPr algn="ctr"/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44BC39C5-88DB-F546-B9F1-F96D1FD53C9F}"/>
              </a:ext>
            </a:extLst>
          </p:cNvPr>
          <p:cNvSpPr/>
          <p:nvPr/>
        </p:nvSpPr>
        <p:spPr>
          <a:xfrm>
            <a:off x="4910421" y="3101002"/>
            <a:ext cx="1951812" cy="193016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Studies of virtual teams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F10525DE-1C20-D54C-AE48-4683CAC05378}"/>
              </a:ext>
            </a:extLst>
          </p:cNvPr>
          <p:cNvSpPr/>
          <p:nvPr/>
        </p:nvSpPr>
        <p:spPr>
          <a:xfrm>
            <a:off x="2007877" y="2852263"/>
            <a:ext cx="1951812" cy="193016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Project studies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3BC286E0-AB09-1D44-AD37-4F44ECCFF1C8}"/>
              </a:ext>
            </a:extLst>
          </p:cNvPr>
          <p:cNvSpPr/>
          <p:nvPr/>
        </p:nvSpPr>
        <p:spPr>
          <a:xfrm>
            <a:off x="6509996" y="1557130"/>
            <a:ext cx="1951812" cy="193016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Studies of virtual interaction</a:t>
            </a:r>
          </a:p>
          <a:p>
            <a:pPr algn="ctr"/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89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24F53B-E90B-CE48-8175-BFBE43EDA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0412"/>
            <a:ext cx="8229600" cy="907200"/>
          </a:xfrm>
        </p:spPr>
        <p:txBody>
          <a:bodyPr>
            <a:normAutofit/>
          </a:bodyPr>
          <a:lstStyle/>
          <a:p>
            <a:r>
              <a:rPr lang="en-US" sz="3600" b="1" dirty="0"/>
              <a:t>Central literature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9379300D-637C-1E43-B1A0-1189BBD8E4D2}"/>
              </a:ext>
            </a:extLst>
          </p:cNvPr>
          <p:cNvSpPr txBox="1"/>
          <p:nvPr/>
        </p:nvSpPr>
        <p:spPr>
          <a:xfrm>
            <a:off x="269908" y="1341438"/>
            <a:ext cx="8604183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Larsson &amp; </a:t>
            </a:r>
            <a:r>
              <a:rPr lang="en-US" sz="1600" b="1" dirty="0" err="1"/>
              <a:t>Lundholm</a:t>
            </a:r>
            <a:r>
              <a:rPr lang="en-US" sz="1600" b="1" dirty="0"/>
              <a:t>, 2010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”leadership, here understood as a process of interpersonal influence towards organizational goals, occurs precisely in the midst of those mundane work activities, constituting management”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Change of focus from ‘inner’ mental conditions to close analysis of talk-in-interaction - everyday routines as vital aspects of processes of leadership </a:t>
            </a:r>
          </a:p>
          <a:p>
            <a:endParaRPr lang="en-US" sz="1600" b="1" dirty="0"/>
          </a:p>
          <a:p>
            <a:r>
              <a:rPr lang="en-US" sz="1600" b="1" dirty="0" err="1"/>
              <a:t>Yulk</a:t>
            </a:r>
            <a:r>
              <a:rPr lang="en-US" sz="1600" b="1" dirty="0"/>
              <a:t>, 2012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“leadership in organizations is influencing and facilitating individual and collective efforts to accomplish shared objectives”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Leader actions: Task-oriented, relations-oriented, change-oriented, external</a:t>
            </a:r>
          </a:p>
          <a:p>
            <a:endParaRPr lang="en-US" sz="1600" b="1" dirty="0"/>
          </a:p>
          <a:p>
            <a:r>
              <a:rPr lang="en-US" sz="1600" b="1" dirty="0" err="1"/>
              <a:t>DeRue</a:t>
            </a:r>
            <a:r>
              <a:rPr lang="en-US" sz="1600" b="1" dirty="0"/>
              <a:t> &amp; Ashford, 2010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﻿Leadership "is not something the leader possesses" ... rather, it expresses a recognized relationship among individuals (p. 629)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﻿They propose a conception of leadership identity that invokes all three levels of self construal... a leadership identity comprises three elements: individual internalization, relational recognition, and collective endorsement.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Leader-follower relationships are based on identity work, in which individuals ﻿”claim" an identity and others affirm or "grant" that identity. Following this leadership can be seen as a social construction between two or more actors. (p. 631) </a:t>
            </a:r>
          </a:p>
          <a:p>
            <a:pPr lvl="1"/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3874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8B60E9-AA9B-C84B-BE24-DA6662E6B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95901"/>
            <a:ext cx="8229600" cy="907200"/>
          </a:xfrm>
        </p:spPr>
        <p:txBody>
          <a:bodyPr>
            <a:normAutofit/>
          </a:bodyPr>
          <a:lstStyle/>
          <a:p>
            <a:r>
              <a:rPr lang="en-US" sz="3600" b="1" dirty="0"/>
              <a:t>Data</a:t>
            </a:r>
          </a:p>
        </p:txBody>
      </p:sp>
      <p:graphicFrame>
        <p:nvGraphicFramePr>
          <p:cNvPr id="4" name="Pladsholder til indhold 3">
            <a:extLst>
              <a:ext uri="{FF2B5EF4-FFF2-40B4-BE49-F238E27FC236}">
                <a16:creationId xmlns:a16="http://schemas.microsoft.com/office/drawing/2014/main" id="{A79751CA-78EF-694C-A6FA-A72255A9FF09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18784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95301">
                  <a:extLst>
                    <a:ext uri="{9D8B030D-6E8A-4147-A177-3AD203B41FA5}">
                      <a16:colId xmlns:a16="http://schemas.microsoft.com/office/drawing/2014/main" val="3991579001"/>
                    </a:ext>
                  </a:extLst>
                </a:gridCol>
                <a:gridCol w="3134299">
                  <a:extLst>
                    <a:ext uri="{9D8B030D-6E8A-4147-A177-3AD203B41FA5}">
                      <a16:colId xmlns:a16="http://schemas.microsoft.com/office/drawing/2014/main" val="23264256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noProof="0" dirty="0"/>
                        <a:t>Total hours of observations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/>
                        <a:t>281 hours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2055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noProof="0"/>
                        <a:t>Number of meetings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/>
                        <a:t>110 meetings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3002860"/>
                  </a:ext>
                </a:extLst>
              </a:tr>
              <a:tr h="395077">
                <a:tc>
                  <a:txBody>
                    <a:bodyPr/>
                    <a:lstStyle/>
                    <a:p>
                      <a:r>
                        <a:rPr lang="en-US" sz="1800" noProof="0"/>
                        <a:t>Number of interviews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/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028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noProof="0"/>
                        <a:t>Number of companies represented: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/>
                        <a:t>6 Companies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2164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noProof="0" dirty="0"/>
                        <a:t>Number of international teams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/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9538023"/>
                  </a:ext>
                </a:extLst>
              </a:tr>
            </a:tbl>
          </a:graphicData>
        </a:graphic>
      </p:graphicFrame>
      <p:sp>
        <p:nvSpPr>
          <p:cNvPr id="5" name="Tekstfelt 4">
            <a:extLst>
              <a:ext uri="{FF2B5EF4-FFF2-40B4-BE49-F238E27FC236}">
                <a16:creationId xmlns:a16="http://schemas.microsoft.com/office/drawing/2014/main" id="{5A85CE86-1D8E-5F40-9784-AE3DF641C709}"/>
              </a:ext>
            </a:extLst>
          </p:cNvPr>
          <p:cNvSpPr txBox="1"/>
          <p:nvPr/>
        </p:nvSpPr>
        <p:spPr>
          <a:xfrm>
            <a:off x="457200" y="3880291"/>
            <a:ext cx="3814354" cy="295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Nationalities represented in the data: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India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United Kingdom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Finland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Sweden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Norway 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8D11D79D-BD66-584A-A453-A259A24D4F1A}"/>
              </a:ext>
            </a:extLst>
          </p:cNvPr>
          <p:cNvSpPr/>
          <p:nvPr/>
        </p:nvSpPr>
        <p:spPr>
          <a:xfrm>
            <a:off x="3140440" y="4229336"/>
            <a:ext cx="2630773" cy="2542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Germany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Holland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France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nation of Brunei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Australia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Spain 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3F8EFF92-9173-4B49-B5CC-CFFF8C9828D6}"/>
              </a:ext>
            </a:extLst>
          </p:cNvPr>
          <p:cNvSpPr txBox="1"/>
          <p:nvPr/>
        </p:nvSpPr>
        <p:spPr>
          <a:xfrm>
            <a:off x="5951095" y="4229336"/>
            <a:ext cx="3867462" cy="2542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Denmark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United States of America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Belgium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Ukraine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Czech republic 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35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07160"/>
            <a:ext cx="8229600" cy="907200"/>
          </a:xfrm>
        </p:spPr>
        <p:txBody>
          <a:bodyPr>
            <a:noAutofit/>
          </a:bodyPr>
          <a:lstStyle/>
          <a:p>
            <a:r>
              <a:rPr lang="en-GB" sz="3600" b="1" dirty="0"/>
              <a:t>Method: Conversation Analysis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338125"/>
            <a:ext cx="8229600" cy="5054600"/>
          </a:xfrm>
        </p:spPr>
        <p:txBody>
          <a:bodyPr>
            <a:noAutofit/>
          </a:bodyPr>
          <a:lstStyle/>
          <a:p>
            <a:pPr marL="169863" indent="-169863">
              <a:spcAft>
                <a:spcPts val="1000"/>
              </a:spcAft>
            </a:pPr>
            <a:r>
              <a:rPr lang="en-GB" sz="1700" b="1" dirty="0"/>
              <a:t>Talk as action: </a:t>
            </a:r>
            <a:r>
              <a:rPr lang="en-GB" sz="1700" dirty="0"/>
              <a:t>CA focus on </a:t>
            </a:r>
            <a:r>
              <a:rPr lang="en-GB" sz="1700" i="1" dirty="0"/>
              <a:t>how talk makes things happen</a:t>
            </a:r>
            <a:r>
              <a:rPr lang="en-GB" sz="1700" dirty="0"/>
              <a:t>.</a:t>
            </a:r>
          </a:p>
          <a:p>
            <a:pPr marL="169863" indent="-169863">
              <a:spcAft>
                <a:spcPts val="1000"/>
              </a:spcAft>
            </a:pPr>
            <a:r>
              <a:rPr lang="en-GB" sz="1700" dirty="0"/>
              <a:t>CA is now a settled discipline, developed since the pioneering work in the 1960s by the sociologist Harvey Sacks. Inspired by ethnomethodology (Garfinkel)</a:t>
            </a:r>
          </a:p>
          <a:p>
            <a:pPr marL="169863" indent="-169863">
              <a:spcAft>
                <a:spcPts val="1000"/>
              </a:spcAft>
            </a:pPr>
            <a:r>
              <a:rPr lang="en-GB" sz="1700" dirty="0"/>
              <a:t>Analytical focus on social interaction: The </a:t>
            </a:r>
            <a:r>
              <a:rPr lang="en-GB" sz="1700" b="1" dirty="0"/>
              <a:t>moment-by-moment</a:t>
            </a:r>
            <a:r>
              <a:rPr lang="en-GB" sz="1700" dirty="0"/>
              <a:t> unfolding of actions (</a:t>
            </a:r>
            <a:r>
              <a:rPr lang="da-DK" sz="1700" dirty="0" err="1"/>
              <a:t>Psathas</a:t>
            </a:r>
            <a:r>
              <a:rPr lang="da-DK" sz="1700" dirty="0"/>
              <a:t> 1995)</a:t>
            </a:r>
            <a:endParaRPr lang="en-GB" sz="1700" dirty="0"/>
          </a:p>
          <a:p>
            <a:pPr marL="169863" indent="-169863">
              <a:spcAft>
                <a:spcPts val="1000"/>
              </a:spcAft>
            </a:pPr>
            <a:r>
              <a:rPr lang="en-GB" sz="1700" dirty="0"/>
              <a:t>Audio and/or video recordings of authentic interaction </a:t>
            </a:r>
          </a:p>
          <a:p>
            <a:pPr marL="169863" indent="-169863">
              <a:spcAft>
                <a:spcPts val="1000"/>
              </a:spcAft>
            </a:pPr>
            <a:r>
              <a:rPr lang="en-GB" sz="1700" dirty="0"/>
              <a:t>Unmotivated looking-  </a:t>
            </a:r>
            <a:r>
              <a:rPr lang="en-GB" sz="1700" b="1" dirty="0"/>
              <a:t>inductive</a:t>
            </a:r>
            <a:r>
              <a:rPr lang="en-GB" sz="1700" dirty="0"/>
              <a:t> approach – phenomena emerge from the data</a:t>
            </a:r>
          </a:p>
          <a:p>
            <a:pPr marL="169863" indent="-169863">
              <a:spcAft>
                <a:spcPts val="1000"/>
              </a:spcAft>
            </a:pPr>
            <a:r>
              <a:rPr lang="en-GB" sz="1700" dirty="0"/>
              <a:t>CA focus on </a:t>
            </a:r>
            <a:r>
              <a:rPr lang="en-GB" sz="1700" b="1" dirty="0"/>
              <a:t>actions and their design, turn taking and sequential positioning, and the implications for participants’ identities and relations </a:t>
            </a:r>
            <a:r>
              <a:rPr lang="en-GB" sz="1700" dirty="0"/>
              <a:t>(</a:t>
            </a:r>
            <a:r>
              <a:rPr lang="en-GB" sz="1700" dirty="0" err="1"/>
              <a:t>Pomerantz</a:t>
            </a:r>
            <a:r>
              <a:rPr lang="en-GB" sz="1700" dirty="0"/>
              <a:t> and Fehr 2011). </a:t>
            </a:r>
          </a:p>
          <a:p>
            <a:pPr marL="169863" indent="-169863">
              <a:spcAft>
                <a:spcPts val="1000"/>
              </a:spcAft>
            </a:pPr>
            <a:r>
              <a:rPr lang="en-GB" sz="1700" dirty="0"/>
              <a:t>Years of accumulated findings on the mechanics of talk </a:t>
            </a:r>
          </a:p>
          <a:p>
            <a:pPr marL="169863" indent="-169863">
              <a:spcAft>
                <a:spcPts val="1000"/>
              </a:spcAft>
            </a:pPr>
            <a:r>
              <a:rPr lang="en-GB" sz="1700" dirty="0"/>
              <a:t>Applied to study </a:t>
            </a:r>
            <a:r>
              <a:rPr lang="en-GB" sz="1700" b="1" dirty="0"/>
              <a:t>professional interaction and organizational talk </a:t>
            </a:r>
            <a:r>
              <a:rPr lang="en-GB" sz="1700" dirty="0"/>
              <a:t>(</a:t>
            </a:r>
            <a:r>
              <a:rPr lang="en-GB" sz="1700" dirty="0" err="1"/>
              <a:t>Antaki</a:t>
            </a:r>
            <a:r>
              <a:rPr lang="en-GB" sz="1700" dirty="0"/>
              <a:t> 2011; Boden 1994; Heritage &amp; </a:t>
            </a:r>
            <a:r>
              <a:rPr lang="en-GB" sz="1700" dirty="0" err="1"/>
              <a:t>Clayman</a:t>
            </a:r>
            <a:r>
              <a:rPr lang="en-GB" sz="1700" dirty="0"/>
              <a:t> 2010)</a:t>
            </a:r>
          </a:p>
          <a:p>
            <a:pPr marL="169863" indent="-169863">
              <a:spcAft>
                <a:spcPts val="1000"/>
              </a:spcAft>
            </a:pPr>
            <a:r>
              <a:rPr lang="en-GB" sz="1700" dirty="0"/>
              <a:t>Studies of </a:t>
            </a:r>
            <a:r>
              <a:rPr lang="en-GB" sz="1700" i="1" dirty="0"/>
              <a:t>how</a:t>
            </a:r>
            <a:r>
              <a:rPr lang="en-GB" sz="1700" dirty="0"/>
              <a:t> professionals </a:t>
            </a:r>
            <a:r>
              <a:rPr lang="en-GB" sz="1700" dirty="0" err="1"/>
              <a:t>interactionally</a:t>
            </a:r>
            <a:r>
              <a:rPr lang="en-GB" sz="1700" dirty="0"/>
              <a:t> produce e.g. decisions, strategizing, leadership (Clifton 2009, 2014, 2015; Huisman 2001; Larsson &amp; </a:t>
            </a:r>
            <a:r>
              <a:rPr lang="en-GB" sz="1700" dirty="0" err="1"/>
              <a:t>Lundholm</a:t>
            </a:r>
            <a:r>
              <a:rPr lang="en-GB" sz="1700" dirty="0"/>
              <a:t> 2013; </a:t>
            </a:r>
            <a:r>
              <a:rPr lang="en-GB" sz="1700" dirty="0" err="1"/>
              <a:t>Samra</a:t>
            </a:r>
            <a:r>
              <a:rPr lang="en-GB" sz="1700" dirty="0"/>
              <a:t>-Fredericks 2003)</a:t>
            </a:r>
          </a:p>
          <a:p>
            <a:pPr marL="0" indent="0">
              <a:spcAft>
                <a:spcPts val="1000"/>
              </a:spcAft>
              <a:buNone/>
            </a:pPr>
            <a:endParaRPr lang="en-GB" sz="1700" dirty="0"/>
          </a:p>
          <a:p>
            <a:pPr marL="169863" indent="-169863">
              <a:spcAft>
                <a:spcPts val="1000"/>
              </a:spcAft>
            </a:pPr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3756395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3600" b="1" dirty="0"/>
              <a:t>Our main RQ: </a:t>
            </a:r>
            <a:br>
              <a:rPr lang="en-GB" sz="3600" b="1" dirty="0"/>
            </a:br>
            <a:br>
              <a:rPr lang="en-GB" sz="3600" dirty="0"/>
            </a:br>
            <a:r>
              <a:rPr lang="en-GB" sz="3600" dirty="0"/>
              <a:t>How are </a:t>
            </a:r>
            <a:r>
              <a:rPr lang="en-US" sz="3600" dirty="0"/>
              <a:t>the material resources used in the process of ‘doing leadership’ in virtual team meetings?</a:t>
            </a:r>
            <a:br>
              <a:rPr lang="en-GB" sz="3600" dirty="0"/>
            </a:b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289446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/>
          <p:cNvPicPr>
            <a:picLocks noChangeAspect="1"/>
          </p:cNvPicPr>
          <p:nvPr/>
        </p:nvPicPr>
        <p:blipFill rotWithShape="1">
          <a:blip r:embed="rId3"/>
          <a:srcRect l="44454" t="10534" r="21910" b="52503"/>
          <a:stretch/>
        </p:blipFill>
        <p:spPr>
          <a:xfrm>
            <a:off x="827584" y="1350028"/>
            <a:ext cx="7528289" cy="5072924"/>
          </a:xfrm>
          <a:prstGeom prst="rect">
            <a:avLst/>
          </a:prstGeom>
        </p:spPr>
      </p:pic>
      <p:sp>
        <p:nvSpPr>
          <p:cNvPr id="10" name="Ellipse 9"/>
          <p:cNvSpPr/>
          <p:nvPr/>
        </p:nvSpPr>
        <p:spPr>
          <a:xfrm>
            <a:off x="2555776" y="2502156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1979712" y="271818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6732240" y="559850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00"/>
              </a:solidFill>
            </a:endParaRP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6CE39C39-9A57-D944-8D36-5EDA93D37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5768"/>
            <a:ext cx="8229600" cy="907200"/>
          </a:xfrm>
        </p:spPr>
        <p:txBody>
          <a:bodyPr>
            <a:noAutofit/>
          </a:bodyPr>
          <a:lstStyle/>
          <a:p>
            <a:r>
              <a:rPr lang="en-GB" sz="3600" b="1" dirty="0">
                <a:solidFill>
                  <a:srgbClr val="000000"/>
                </a:solidFill>
                <a:cs typeface="Calibri"/>
              </a:rPr>
              <a:t>Data ex 1: International IT Project Team</a:t>
            </a:r>
            <a:endParaRPr lang="da-DK" sz="3600" dirty="0"/>
          </a:p>
        </p:txBody>
      </p:sp>
    </p:spTree>
    <p:extLst>
      <p:ext uri="{BB962C8B-B14F-4D97-AF65-F5344CB8AC3E}">
        <p14:creationId xmlns:p14="http://schemas.microsoft.com/office/powerpoint/2010/main" val="3220027195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3824</TotalTime>
  <Words>2843</Words>
  <Application>Microsoft Macintosh PowerPoint</Application>
  <PresentationFormat>Skærmshow (4:3)</PresentationFormat>
  <Paragraphs>238</Paragraphs>
  <Slides>20</Slides>
  <Notes>20</Notes>
  <HiddenSlides>0</HiddenSlides>
  <MMClips>1</MMClips>
  <ScaleCrop>false</ScaleCrop>
  <HeadingPairs>
    <vt:vector size="6" baseType="variant">
      <vt:variant>
        <vt:lpstr>Benyttede skrifttyper</vt:lpstr>
      </vt:variant>
      <vt:variant>
        <vt:i4>8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20</vt:i4>
      </vt:variant>
    </vt:vector>
  </HeadingPairs>
  <TitlesOfParts>
    <vt:vector size="29" baseType="lpstr">
      <vt:lpstr>ＭＳ Ｐゴシック</vt:lpstr>
      <vt:lpstr>.AppleSystemUIFont</vt:lpstr>
      <vt:lpstr>Arial</vt:lpstr>
      <vt:lpstr>Calibri</vt:lpstr>
      <vt:lpstr>Verdana</vt:lpstr>
      <vt:lpstr>Verdana Bold</vt:lpstr>
      <vt:lpstr>Verdana Italic</vt:lpstr>
      <vt:lpstr>Wingdings</vt:lpstr>
      <vt:lpstr>Kontortema</vt:lpstr>
      <vt:lpstr> Accomplishing leadership through possibilities and constraints of materiality in a virtual team meetings </vt:lpstr>
      <vt:lpstr>Outline</vt:lpstr>
      <vt:lpstr>Key Points</vt:lpstr>
      <vt:lpstr>Lines of research informing our study</vt:lpstr>
      <vt:lpstr>Central literature</vt:lpstr>
      <vt:lpstr>Data</vt:lpstr>
      <vt:lpstr>Method: Conversation Analysis </vt:lpstr>
      <vt:lpstr>Our main RQ:   How are the material resources used in the process of ‘doing leadership’ in virtual team meetings? </vt:lpstr>
      <vt:lpstr>Data ex 1: International IT Project Team</vt:lpstr>
      <vt:lpstr>Data ex 1: International IT Project Team</vt:lpstr>
      <vt:lpstr>Data ex 1: International IT Project Team</vt:lpstr>
      <vt:lpstr>Data ex 1</vt:lpstr>
      <vt:lpstr>Data ex 2: Global Controlling Team</vt:lpstr>
      <vt:lpstr>Data ex 2: Global Controlling Team</vt:lpstr>
      <vt:lpstr>Data ex 2: Global Controlling Team</vt:lpstr>
      <vt:lpstr>Data ex 2</vt:lpstr>
      <vt:lpstr>Concluding remarks</vt:lpstr>
      <vt:lpstr>Thank you!</vt:lpstr>
      <vt:lpstr>References</vt:lpstr>
      <vt:lpstr>References</vt:lpstr>
    </vt:vector>
  </TitlesOfParts>
  <Company>KU</Company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Muting as a social action  in ICT mediated business meetings</dc:title>
  <dc:creator>Mie Femø Nielsen</dc:creator>
  <cp:lastModifiedBy>Hassert, Liv Otto</cp:lastModifiedBy>
  <cp:revision>526</cp:revision>
  <cp:lastPrinted>2014-06-20T09:27:08Z</cp:lastPrinted>
  <dcterms:created xsi:type="dcterms:W3CDTF">2014-06-18T14:08:16Z</dcterms:created>
  <dcterms:modified xsi:type="dcterms:W3CDTF">2018-05-16T07:08:22Z</dcterms:modified>
</cp:coreProperties>
</file>